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charts/chart8.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9.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58" r:id="rId3"/>
    <p:sldId id="263" r:id="rId4"/>
    <p:sldId id="264" r:id="rId5"/>
    <p:sldId id="267" r:id="rId6"/>
    <p:sldId id="268" r:id="rId7"/>
    <p:sldId id="266" r:id="rId8"/>
    <p:sldId id="265" r:id="rId9"/>
    <p:sldId id="269" r:id="rId10"/>
    <p:sldId id="262" r:id="rId11"/>
  </p:sldIdLst>
  <p:sldSz cx="9144000" cy="5143500" type="screen16x9"/>
  <p:notesSz cx="6858000" cy="9144000"/>
  <p:embeddedFontLst>
    <p:embeddedFont>
      <p:font typeface="Arial Nova Cond" panose="020B0506020202020204" pitchFamily="34" charset="0"/>
      <p:regular r:id="rId13"/>
      <p:bold r:id="rId14"/>
      <p:italic r:id="rId15"/>
      <p:boldItalic r:id="rId16"/>
    </p:embeddedFont>
    <p:embeddedFont>
      <p:font typeface="Century Gothic" panose="020B0502020202020204" pitchFamily="34" charset="0"/>
      <p:regular r:id="rId17"/>
      <p:bold r:id="rId18"/>
      <p:italic r:id="rId19"/>
      <p:boldItalic r:id="rId20"/>
    </p:embeddedFont>
    <p:embeddedFont>
      <p:font typeface="Poppins" panose="00000500000000000000"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40">
          <p15:clr>
            <a:srgbClr val="747775"/>
          </p15:clr>
        </p15:guide>
        <p15:guide id="2" pos="5424">
          <p15:clr>
            <a:srgbClr val="747775"/>
          </p15:clr>
        </p15:guide>
        <p15:guide id="3" orient="horz" pos="162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jzyb7mciZ2D0rcyugtBDfP0OIsu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84" autoAdjust="0"/>
    <p:restoredTop sz="94674"/>
  </p:normalViewPr>
  <p:slideViewPr>
    <p:cSldViewPr snapToGrid="0">
      <p:cViewPr>
        <p:scale>
          <a:sx n="102" d="100"/>
          <a:sy n="102" d="100"/>
        </p:scale>
        <p:origin x="994" y="154"/>
      </p:cViewPr>
      <p:guideLst>
        <p:guide pos="340"/>
        <p:guide pos="5424"/>
        <p:guide orient="horz" pos="16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10" Type="http://schemas.openxmlformats.org/officeDocument/2006/relationships/slide" Target="slides/slide9.xml"/><Relationship Id="rId19" Type="http://schemas.openxmlformats.org/officeDocument/2006/relationships/font" Target="fonts/font7.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file:///D:\documentos\2026\Expedientes_SINAD\Sinad_337149_PP0090\Indicadores%20del%20PEL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1" Type="http://schemas.openxmlformats.org/officeDocument/2006/relationships/oleObject" Target="file:///D:\documentos\2026\Expedientes_SINAD\Sinad_337149_PP0090\Indicadores%20del%20PELA.xlsx" TargetMode="Externa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1" Type="http://schemas.openxmlformats.org/officeDocument/2006/relationships/oleObject" Target="file:///D:\documentos\2026\Expedientes_SINAD\Sinad_337149_PP0090\Indicadores%20del%20PELA.xlsx" TargetMode="Externa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8.xml.rels><?xml version="1.0" encoding="UTF-8" standalone="yes"?>
<Relationships xmlns="http://schemas.openxmlformats.org/package/2006/relationships"><Relationship Id="rId3" Type="http://schemas.openxmlformats.org/officeDocument/2006/relationships/oleObject" Target="file:///D:\documentos\2026\Expedientes_SINAD\Sinad_337149_PP0090\Indicadores%20del%20PELA.xlsx" TargetMode="External"/><Relationship Id="rId2" Type="http://schemas.microsoft.com/office/2011/relationships/chartColorStyle" Target="colors4.xml"/><Relationship Id="rId1" Type="http://schemas.microsoft.com/office/2011/relationships/chartStyle" Target="style4.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700" b="1" i="0" u="none" strike="noStrike" kern="1200" spc="0" baseline="0">
                <a:solidFill>
                  <a:schemeClr val="tx1">
                    <a:lumMod val="65000"/>
                    <a:lumOff val="35000"/>
                  </a:schemeClr>
                </a:solidFill>
                <a:latin typeface="+mn-lt"/>
                <a:ea typeface="+mn-ea"/>
                <a:cs typeface="+mn-cs"/>
              </a:defRPr>
            </a:pPr>
            <a:r>
              <a:rPr lang="en-US" sz="700" b="1"/>
              <a:t>Porcentaje de estudiantes de 2° grado de primaria de instituciones educativas públicas con nivel satisfactorio en comprensión lectora</a:t>
            </a:r>
          </a:p>
        </c:rich>
      </c:tx>
      <c:overlay val="0"/>
      <c:spPr>
        <a:noFill/>
        <a:ln>
          <a:noFill/>
        </a:ln>
        <a:effectLst/>
      </c:spPr>
      <c:txPr>
        <a:bodyPr rot="0" spcFirstLastPara="1" vertOverflow="ellipsis" vert="horz" wrap="square" anchor="ctr" anchorCtr="1"/>
        <a:lstStyle/>
        <a:p>
          <a:pPr>
            <a:defRPr sz="700" b="1" i="0" u="none" strike="noStrike" kern="1200" spc="0" baseline="0">
              <a:solidFill>
                <a:schemeClr val="tx1">
                  <a:lumMod val="65000"/>
                  <a:lumOff val="35000"/>
                </a:schemeClr>
              </a:solidFill>
              <a:latin typeface="+mn-lt"/>
              <a:ea typeface="+mn-ea"/>
              <a:cs typeface="+mn-cs"/>
            </a:defRPr>
          </a:pPr>
          <a:endParaRPr lang="es-PE"/>
        </a:p>
      </c:txPr>
    </c:title>
    <c:autoTitleDeleted val="0"/>
    <c:plotArea>
      <c:layout/>
      <c:lineChart>
        <c:grouping val="standard"/>
        <c:varyColors val="0"/>
        <c:ser>
          <c:idx val="0"/>
          <c:order val="0"/>
          <c:tx>
            <c:strRef>
              <c:f>'2° primaria'!$C$2</c:f>
              <c:strCache>
                <c:ptCount val="1"/>
                <c:pt idx="0">
                  <c:v>Porcentaje</c:v>
                </c:pt>
              </c:strCache>
            </c:strRef>
          </c:tx>
          <c:spPr>
            <a:ln w="22225" cap="sq">
              <a:solidFill>
                <a:srgbClr val="0070C0"/>
              </a:solidFill>
              <a:miter lim="800000"/>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 primaria'!$B$3:$B$14</c:f>
              <c:numCache>
                <c:formatCode>General</c:formatCode>
                <c:ptCount val="12"/>
                <c:pt idx="0">
                  <c:v>2009</c:v>
                </c:pt>
                <c:pt idx="1">
                  <c:v>2010</c:v>
                </c:pt>
                <c:pt idx="2">
                  <c:v>2011</c:v>
                </c:pt>
                <c:pt idx="3">
                  <c:v>2012</c:v>
                </c:pt>
                <c:pt idx="4">
                  <c:v>2013</c:v>
                </c:pt>
                <c:pt idx="5">
                  <c:v>2014</c:v>
                </c:pt>
                <c:pt idx="6">
                  <c:v>2015</c:v>
                </c:pt>
                <c:pt idx="7">
                  <c:v>2016</c:v>
                </c:pt>
                <c:pt idx="8">
                  <c:v>2018</c:v>
                </c:pt>
                <c:pt idx="9">
                  <c:v>2019</c:v>
                </c:pt>
                <c:pt idx="10">
                  <c:v>2022</c:v>
                </c:pt>
                <c:pt idx="11">
                  <c:v>2023</c:v>
                </c:pt>
              </c:numCache>
            </c:numRef>
          </c:cat>
          <c:val>
            <c:numRef>
              <c:f>'2° primaria'!$C$3:$C$14</c:f>
              <c:numCache>
                <c:formatCode>0.0</c:formatCode>
                <c:ptCount val="12"/>
                <c:pt idx="0">
                  <c:v>17.8</c:v>
                </c:pt>
                <c:pt idx="1">
                  <c:v>22.8</c:v>
                </c:pt>
                <c:pt idx="2">
                  <c:v>23</c:v>
                </c:pt>
                <c:pt idx="3">
                  <c:v>24</c:v>
                </c:pt>
                <c:pt idx="4">
                  <c:v>27</c:v>
                </c:pt>
                <c:pt idx="5">
                  <c:v>38.1</c:v>
                </c:pt>
                <c:pt idx="6">
                  <c:v>45.1</c:v>
                </c:pt>
                <c:pt idx="7">
                  <c:v>44.3</c:v>
                </c:pt>
                <c:pt idx="8">
                  <c:v>33.1</c:v>
                </c:pt>
                <c:pt idx="9">
                  <c:v>33.5</c:v>
                </c:pt>
                <c:pt idx="10">
                  <c:v>31.6</c:v>
                </c:pt>
                <c:pt idx="11">
                  <c:v>32.9</c:v>
                </c:pt>
              </c:numCache>
            </c:numRef>
          </c:val>
          <c:smooth val="0"/>
          <c:extLst>
            <c:ext xmlns:c16="http://schemas.microsoft.com/office/drawing/2014/chart" uri="{C3380CC4-5D6E-409C-BE32-E72D297353CC}">
              <c16:uniqueId val="{00000000-BDAF-4957-B27B-6E54BA157A0D}"/>
            </c:ext>
          </c:extLst>
        </c:ser>
        <c:dLbls>
          <c:showLegendKey val="0"/>
          <c:showVal val="0"/>
          <c:showCatName val="0"/>
          <c:showSerName val="0"/>
          <c:showPercent val="0"/>
          <c:showBubbleSize val="0"/>
        </c:dLbls>
        <c:smooth val="0"/>
        <c:axId val="1192246623"/>
        <c:axId val="1192247039"/>
      </c:lineChart>
      <c:catAx>
        <c:axId val="1192246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s-PE"/>
          </a:p>
        </c:txPr>
        <c:crossAx val="1192247039"/>
        <c:crosses val="autoZero"/>
        <c:auto val="1"/>
        <c:lblAlgn val="ctr"/>
        <c:lblOffset val="100"/>
        <c:noMultiLvlLbl val="0"/>
      </c:catAx>
      <c:valAx>
        <c:axId val="1192247039"/>
        <c:scaling>
          <c:orientation val="minMax"/>
          <c:max val="100"/>
        </c:scaling>
        <c:delete val="1"/>
        <c:axPos val="l"/>
        <c:numFmt formatCode="0.0" sourceLinked="1"/>
        <c:majorTickMark val="out"/>
        <c:minorTickMark val="none"/>
        <c:tickLblPos val="nextTo"/>
        <c:crossAx val="1192246623"/>
        <c:crosses val="autoZero"/>
        <c:crossBetween val="between"/>
        <c:majorUnit val="40"/>
      </c:valAx>
      <c:spPr>
        <a:noFill/>
        <a:ln>
          <a:noFill/>
        </a:ln>
        <a:effectLst/>
      </c:spPr>
    </c:plotArea>
    <c:plotVisOnly val="1"/>
    <c:dispBlanksAs val="gap"/>
    <c:showDLblsOverMax val="0"/>
  </c:chart>
  <c:spPr>
    <a:noFill/>
    <a:ln>
      <a:noFill/>
    </a:ln>
    <a:effectLst/>
  </c:spPr>
  <c:txPr>
    <a:bodyPr/>
    <a:lstStyle/>
    <a:p>
      <a:pPr>
        <a:defRPr/>
      </a:pPr>
      <a:endParaRPr lang="es-P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600" b="1" i="0" u="none" strike="noStrike" kern="1200" spc="0" baseline="0">
                <a:solidFill>
                  <a:schemeClr val="tx1">
                    <a:lumMod val="65000"/>
                    <a:lumOff val="35000"/>
                  </a:schemeClr>
                </a:solidFill>
                <a:latin typeface="+mn-lt"/>
                <a:ea typeface="+mn-ea"/>
                <a:cs typeface="+mn-cs"/>
              </a:defRPr>
            </a:pPr>
            <a:r>
              <a:rPr lang="en-US" sz="600" b="1"/>
              <a:t>Porcentaje de estudiantes de 2° grado de primaria de instituciones educativas públicas con nivel satisfactorio Matemática</a:t>
            </a:r>
          </a:p>
        </c:rich>
      </c:tx>
      <c:overlay val="0"/>
      <c:spPr>
        <a:noFill/>
        <a:ln>
          <a:noFill/>
        </a:ln>
        <a:effectLst/>
      </c:spPr>
      <c:txPr>
        <a:bodyPr rot="0" spcFirstLastPara="1" vertOverflow="ellipsis" vert="horz" wrap="square" anchor="ctr" anchorCtr="1"/>
        <a:lstStyle/>
        <a:p>
          <a:pPr>
            <a:defRPr sz="600" b="1" i="0" u="none" strike="noStrike" kern="1200" spc="0" baseline="0">
              <a:solidFill>
                <a:schemeClr val="tx1">
                  <a:lumMod val="65000"/>
                  <a:lumOff val="35000"/>
                </a:schemeClr>
              </a:solidFill>
              <a:latin typeface="+mn-lt"/>
              <a:ea typeface="+mn-ea"/>
              <a:cs typeface="+mn-cs"/>
            </a:defRPr>
          </a:pPr>
          <a:endParaRPr lang="es-PE"/>
        </a:p>
      </c:txPr>
    </c:title>
    <c:autoTitleDeleted val="0"/>
    <c:plotArea>
      <c:layout/>
      <c:lineChart>
        <c:grouping val="standard"/>
        <c:varyColors val="0"/>
        <c:ser>
          <c:idx val="0"/>
          <c:order val="0"/>
          <c:tx>
            <c:strRef>
              <c:f>'2° primaria'!$C$2</c:f>
              <c:strCache>
                <c:ptCount val="1"/>
                <c:pt idx="0">
                  <c:v>Porcentaje</c:v>
                </c:pt>
              </c:strCache>
            </c:strRef>
          </c:tx>
          <c:spPr>
            <a:ln w="22225" cap="sq">
              <a:solidFill>
                <a:srgbClr val="0070C0"/>
              </a:solidFill>
              <a:miter lim="800000"/>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 primaria'!$B$20:$B$31</c:f>
              <c:numCache>
                <c:formatCode>General</c:formatCode>
                <c:ptCount val="12"/>
                <c:pt idx="0">
                  <c:v>2009</c:v>
                </c:pt>
                <c:pt idx="1">
                  <c:v>2010</c:v>
                </c:pt>
                <c:pt idx="2">
                  <c:v>2011</c:v>
                </c:pt>
                <c:pt idx="3">
                  <c:v>2012</c:v>
                </c:pt>
                <c:pt idx="4">
                  <c:v>2013</c:v>
                </c:pt>
                <c:pt idx="5">
                  <c:v>2014</c:v>
                </c:pt>
                <c:pt idx="6">
                  <c:v>2015</c:v>
                </c:pt>
                <c:pt idx="7">
                  <c:v>2016</c:v>
                </c:pt>
                <c:pt idx="8">
                  <c:v>2018</c:v>
                </c:pt>
                <c:pt idx="9">
                  <c:v>2019</c:v>
                </c:pt>
                <c:pt idx="10">
                  <c:v>2022</c:v>
                </c:pt>
                <c:pt idx="11">
                  <c:v>2023</c:v>
                </c:pt>
              </c:numCache>
            </c:numRef>
          </c:cat>
          <c:val>
            <c:numRef>
              <c:f>'2° primaria'!$C$20:$C$31</c:f>
              <c:numCache>
                <c:formatCode>General</c:formatCode>
                <c:ptCount val="12"/>
                <c:pt idx="0">
                  <c:v>10.9</c:v>
                </c:pt>
                <c:pt idx="1">
                  <c:v>11.7</c:v>
                </c:pt>
                <c:pt idx="2">
                  <c:v>11.3</c:v>
                </c:pt>
                <c:pt idx="3">
                  <c:v>11.5</c:v>
                </c:pt>
                <c:pt idx="4">
                  <c:v>15.8</c:v>
                </c:pt>
                <c:pt idx="5">
                  <c:v>25.7</c:v>
                </c:pt>
                <c:pt idx="6">
                  <c:v>27.5</c:v>
                </c:pt>
                <c:pt idx="7">
                  <c:v>37.4</c:v>
                </c:pt>
                <c:pt idx="8">
                  <c:v>14.6</c:v>
                </c:pt>
                <c:pt idx="9">
                  <c:v>17</c:v>
                </c:pt>
                <c:pt idx="10">
                  <c:v>10.7</c:v>
                </c:pt>
                <c:pt idx="11">
                  <c:v>10.7</c:v>
                </c:pt>
              </c:numCache>
            </c:numRef>
          </c:val>
          <c:smooth val="0"/>
          <c:extLst>
            <c:ext xmlns:c16="http://schemas.microsoft.com/office/drawing/2014/chart" uri="{C3380CC4-5D6E-409C-BE32-E72D297353CC}">
              <c16:uniqueId val="{00000000-5122-417F-A580-29893C2D9C9A}"/>
            </c:ext>
          </c:extLst>
        </c:ser>
        <c:dLbls>
          <c:showLegendKey val="0"/>
          <c:showVal val="0"/>
          <c:showCatName val="0"/>
          <c:showSerName val="0"/>
          <c:showPercent val="0"/>
          <c:showBubbleSize val="0"/>
        </c:dLbls>
        <c:smooth val="0"/>
        <c:axId val="1192246623"/>
        <c:axId val="1192247039"/>
      </c:lineChart>
      <c:catAx>
        <c:axId val="1192246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s-PE"/>
          </a:p>
        </c:txPr>
        <c:crossAx val="1192247039"/>
        <c:crosses val="autoZero"/>
        <c:auto val="1"/>
        <c:lblAlgn val="ctr"/>
        <c:lblOffset val="100"/>
        <c:noMultiLvlLbl val="0"/>
      </c:catAx>
      <c:valAx>
        <c:axId val="1192247039"/>
        <c:scaling>
          <c:orientation val="minMax"/>
          <c:max val="100"/>
        </c:scaling>
        <c:delete val="1"/>
        <c:axPos val="l"/>
        <c:numFmt formatCode="General" sourceLinked="1"/>
        <c:majorTickMark val="out"/>
        <c:minorTickMark val="none"/>
        <c:tickLblPos val="nextTo"/>
        <c:crossAx val="1192246623"/>
        <c:crosses val="autoZero"/>
        <c:crossBetween val="between"/>
        <c:majorUnit val="40"/>
      </c:valAx>
      <c:spPr>
        <a:noFill/>
        <a:ln>
          <a:noFill/>
        </a:ln>
        <a:effectLst/>
      </c:spPr>
    </c:plotArea>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s-PE" sz="700" b="1" i="0" u="none" strike="noStrike" kern="1200" spc="0" baseline="0" noProof="0">
                <a:solidFill>
                  <a:schemeClr val="tx1">
                    <a:lumMod val="65000"/>
                    <a:lumOff val="35000"/>
                  </a:schemeClr>
                </a:solidFill>
                <a:latin typeface="+mn-lt"/>
                <a:ea typeface="+mn-ea"/>
                <a:cs typeface="+mn-cs"/>
              </a:defRPr>
            </a:pPr>
            <a:r>
              <a:rPr lang="es-PE" sz="700" b="1" noProof="0" dirty="0"/>
              <a:t>Porcentaje de estudiantes de 4° grado de primaria de instituciones educativas públicas con nivel satisfactorio en comprensión lectora</a:t>
            </a:r>
          </a:p>
        </c:rich>
      </c:tx>
      <c:overlay val="0"/>
      <c:spPr>
        <a:noFill/>
        <a:ln>
          <a:noFill/>
        </a:ln>
        <a:effectLst/>
      </c:spPr>
    </c:title>
    <c:autoTitleDeleted val="0"/>
    <c:plotArea>
      <c:layout/>
      <c:lineChart>
        <c:grouping val="standard"/>
        <c:varyColors val="0"/>
        <c:ser>
          <c:idx val="1"/>
          <c:order val="0"/>
          <c:tx>
            <c:strRef>
              <c:f>'4° primaria'!$B$2</c:f>
              <c:strCache>
                <c:ptCount val="1"/>
                <c:pt idx="0">
                  <c:v>Año</c:v>
                </c:pt>
              </c:strCache>
            </c:strRef>
          </c:tx>
          <c:marker>
            <c:symbol val="none"/>
          </c:marker>
          <c:cat>
            <c:numRef>
              <c:f>'4° primaria'!$B$3:$B$8</c:f>
              <c:numCache>
                <c:formatCode>General</c:formatCode>
                <c:ptCount val="6"/>
                <c:pt idx="0">
                  <c:v>2016</c:v>
                </c:pt>
                <c:pt idx="1">
                  <c:v>2018</c:v>
                </c:pt>
                <c:pt idx="2">
                  <c:v>2019</c:v>
                </c:pt>
                <c:pt idx="3">
                  <c:v>2022</c:v>
                </c:pt>
                <c:pt idx="4">
                  <c:v>2023</c:v>
                </c:pt>
                <c:pt idx="5">
                  <c:v>2024</c:v>
                </c:pt>
              </c:numCache>
            </c:numRef>
          </c:cat>
          <c:val>
            <c:numRef>
              <c:f>'4° primaria'!$B$3:$B$8</c:f>
              <c:numCache>
                <c:formatCode>General</c:formatCode>
                <c:ptCount val="6"/>
                <c:pt idx="0">
                  <c:v>2016</c:v>
                </c:pt>
                <c:pt idx="1">
                  <c:v>2018</c:v>
                </c:pt>
                <c:pt idx="2">
                  <c:v>2019</c:v>
                </c:pt>
                <c:pt idx="3">
                  <c:v>2022</c:v>
                </c:pt>
                <c:pt idx="4">
                  <c:v>2023</c:v>
                </c:pt>
                <c:pt idx="5">
                  <c:v>2024</c:v>
                </c:pt>
              </c:numCache>
            </c:numRef>
          </c:val>
          <c:smooth val="0"/>
          <c:extLst>
            <c:ext xmlns:c16="http://schemas.microsoft.com/office/drawing/2014/chart" uri="{C3380CC4-5D6E-409C-BE32-E72D297353CC}">
              <c16:uniqueId val="{00000000-9599-4FDF-9FFC-99F11D058338}"/>
            </c:ext>
          </c:extLst>
        </c:ser>
        <c:ser>
          <c:idx val="0"/>
          <c:order val="1"/>
          <c:tx>
            <c:strRef>
              <c:f>'4° primaria'!$C$2</c:f>
              <c:strCache>
                <c:ptCount val="1"/>
                <c:pt idx="0">
                  <c:v>Porcentaje</c:v>
                </c:pt>
              </c:strCache>
            </c:strRef>
          </c:tx>
          <c:spPr>
            <a:ln w="22225" cap="sq">
              <a:solidFill>
                <a:srgbClr val="00B050"/>
              </a:solidFill>
              <a:miter lim="800000"/>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'4° primaria'!$B$3:$B$8</c:f>
              <c:numCache>
                <c:formatCode>General</c:formatCode>
                <c:ptCount val="6"/>
                <c:pt idx="0">
                  <c:v>2016</c:v>
                </c:pt>
                <c:pt idx="1">
                  <c:v>2018</c:v>
                </c:pt>
                <c:pt idx="2">
                  <c:v>2019</c:v>
                </c:pt>
                <c:pt idx="3">
                  <c:v>2022</c:v>
                </c:pt>
                <c:pt idx="4">
                  <c:v>2023</c:v>
                </c:pt>
                <c:pt idx="5">
                  <c:v>2024</c:v>
                </c:pt>
              </c:numCache>
            </c:numRef>
          </c:cat>
          <c:val>
            <c:numRef>
              <c:f>'4° primaria'!$C$3:$C$8</c:f>
              <c:numCache>
                <c:formatCode>General</c:formatCode>
                <c:ptCount val="6"/>
                <c:pt idx="0">
                  <c:v>27.3</c:v>
                </c:pt>
                <c:pt idx="1">
                  <c:v>31.9</c:v>
                </c:pt>
                <c:pt idx="2">
                  <c:v>30.1</c:v>
                </c:pt>
                <c:pt idx="3">
                  <c:v>24.6</c:v>
                </c:pt>
                <c:pt idx="4">
                  <c:v>29.2</c:v>
                </c:pt>
                <c:pt idx="5">
                  <c:v>28.8</c:v>
                </c:pt>
              </c:numCache>
            </c:numRef>
          </c:val>
          <c:smooth val="0"/>
          <c:extLst>
            <c:ext xmlns:c16="http://schemas.microsoft.com/office/drawing/2014/chart" uri="{C3380CC4-5D6E-409C-BE32-E72D297353CC}">
              <c16:uniqueId val="{00000001-9599-4FDF-9FFC-99F11D058338}"/>
            </c:ext>
          </c:extLst>
        </c:ser>
        <c:dLbls>
          <c:showLegendKey val="0"/>
          <c:showVal val="0"/>
          <c:showCatName val="0"/>
          <c:showSerName val="0"/>
          <c:showPercent val="0"/>
          <c:showBubbleSize val="0"/>
        </c:dLbls>
        <c:smooth val="0"/>
        <c:axId val="1192246623"/>
        <c:axId val="1192247039"/>
      </c:lineChart>
      <c:catAx>
        <c:axId val="1192246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s-PE"/>
          </a:p>
        </c:txPr>
        <c:crossAx val="1192247039"/>
        <c:crosses val="autoZero"/>
        <c:auto val="1"/>
        <c:lblAlgn val="ctr"/>
        <c:lblOffset val="100"/>
        <c:noMultiLvlLbl val="0"/>
      </c:catAx>
      <c:valAx>
        <c:axId val="1192247039"/>
        <c:scaling>
          <c:orientation val="minMax"/>
          <c:max val="50"/>
          <c:min val="0"/>
        </c:scaling>
        <c:delete val="1"/>
        <c:axPos val="l"/>
        <c:numFmt formatCode="General" sourceLinked="1"/>
        <c:majorTickMark val="out"/>
        <c:minorTickMark val="none"/>
        <c:tickLblPos val="nextTo"/>
        <c:crossAx val="1192246623"/>
        <c:crosses val="autoZero"/>
        <c:crossBetween val="between"/>
        <c:majorUnit val="40"/>
      </c:valAx>
    </c:plotArea>
    <c:plotVisOnly val="1"/>
    <c:dispBlanksAs val="gap"/>
    <c:showDLblsOverMax val="0"/>
  </c:chart>
  <c:spPr>
    <a:ln>
      <a:noFill/>
    </a:ln>
  </c:spPr>
  <c:txPr>
    <a:bodyPr/>
    <a:lstStyle/>
    <a:p>
      <a:pPr>
        <a:defRPr/>
      </a:pPr>
      <a:endParaRPr lang="es-PE"/>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700" b="0" i="0" u="none" strike="noStrike" kern="1200" spc="0" baseline="0">
                <a:solidFill>
                  <a:schemeClr val="tx1">
                    <a:lumMod val="65000"/>
                    <a:lumOff val="35000"/>
                  </a:schemeClr>
                </a:solidFill>
                <a:latin typeface="+mn-lt"/>
                <a:ea typeface="+mn-ea"/>
                <a:cs typeface="+mn-cs"/>
              </a:defRPr>
            </a:pPr>
            <a:r>
              <a:rPr lang="en-US" sz="700"/>
              <a:t>Porcentaje de estudiantes de 4° grado de primaria de instituciones educativas públicas con nivel satisfactorio en Matemática</a:t>
            </a:r>
          </a:p>
        </c:rich>
      </c:tx>
      <c:overlay val="0"/>
      <c:spPr>
        <a:noFill/>
        <a:ln>
          <a:noFill/>
        </a:ln>
        <a:effectLst/>
      </c:spPr>
    </c:title>
    <c:autoTitleDeleted val="0"/>
    <c:plotArea>
      <c:layout/>
      <c:lineChart>
        <c:grouping val="standard"/>
        <c:varyColors val="0"/>
        <c:ser>
          <c:idx val="1"/>
          <c:order val="0"/>
          <c:tx>
            <c:strRef>
              <c:f>'4° primaria'!$B$14</c:f>
              <c:strCache>
                <c:ptCount val="1"/>
                <c:pt idx="0">
                  <c:v>Año</c:v>
                </c:pt>
              </c:strCache>
            </c:strRef>
          </c:tx>
          <c:marker>
            <c:symbol val="none"/>
          </c:marker>
          <c:cat>
            <c:numRef>
              <c:f>'4° primaria'!$B$15:$B$20</c:f>
              <c:numCache>
                <c:formatCode>General</c:formatCode>
                <c:ptCount val="6"/>
                <c:pt idx="0">
                  <c:v>2016</c:v>
                </c:pt>
                <c:pt idx="1">
                  <c:v>2018</c:v>
                </c:pt>
                <c:pt idx="2">
                  <c:v>2019</c:v>
                </c:pt>
                <c:pt idx="3">
                  <c:v>2022</c:v>
                </c:pt>
                <c:pt idx="4">
                  <c:v>2023</c:v>
                </c:pt>
                <c:pt idx="5">
                  <c:v>2024</c:v>
                </c:pt>
              </c:numCache>
            </c:numRef>
          </c:cat>
          <c:val>
            <c:numRef>
              <c:f>'4° primaria'!$B$15:$B$20</c:f>
              <c:numCache>
                <c:formatCode>General</c:formatCode>
                <c:ptCount val="6"/>
                <c:pt idx="0">
                  <c:v>2016</c:v>
                </c:pt>
                <c:pt idx="1">
                  <c:v>2018</c:v>
                </c:pt>
                <c:pt idx="2">
                  <c:v>2019</c:v>
                </c:pt>
                <c:pt idx="3">
                  <c:v>2022</c:v>
                </c:pt>
                <c:pt idx="4">
                  <c:v>2023</c:v>
                </c:pt>
                <c:pt idx="5">
                  <c:v>2024</c:v>
                </c:pt>
              </c:numCache>
            </c:numRef>
          </c:val>
          <c:smooth val="0"/>
          <c:extLst>
            <c:ext xmlns:c16="http://schemas.microsoft.com/office/drawing/2014/chart" uri="{C3380CC4-5D6E-409C-BE32-E72D297353CC}">
              <c16:uniqueId val="{00000000-64AA-4C9E-B83F-15749CC1C910}"/>
            </c:ext>
          </c:extLst>
        </c:ser>
        <c:ser>
          <c:idx val="0"/>
          <c:order val="1"/>
          <c:tx>
            <c:strRef>
              <c:f>'4° primaria'!$C$14</c:f>
              <c:strCache>
                <c:ptCount val="1"/>
                <c:pt idx="0">
                  <c:v>Porcentaje</c:v>
                </c:pt>
              </c:strCache>
            </c:strRef>
          </c:tx>
          <c:spPr>
            <a:ln w="22225">
              <a:solidFill>
                <a:srgbClr val="00B050"/>
              </a:solidFill>
            </a:ln>
          </c:spPr>
          <c:marker>
            <c:symbol val="none"/>
          </c:marker>
          <c:dLbls>
            <c:spPr>
              <a:noFill/>
              <a:ln>
                <a:noFill/>
              </a:ln>
              <a:effectLst/>
            </c:spPr>
            <c:txPr>
              <a:bodyPr wrap="square" lIns="38100" tIns="19050" rIns="38100" bIns="19050" anchor="ctr">
                <a:spAutoFit/>
              </a:bodyPr>
              <a:lstStyle/>
              <a:p>
                <a:pPr>
                  <a:defRPr sz="600" b="1"/>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'4° primaria'!$B$15:$B$20</c:f>
              <c:numCache>
                <c:formatCode>General</c:formatCode>
                <c:ptCount val="6"/>
                <c:pt idx="0">
                  <c:v>2016</c:v>
                </c:pt>
                <c:pt idx="1">
                  <c:v>2018</c:v>
                </c:pt>
                <c:pt idx="2">
                  <c:v>2019</c:v>
                </c:pt>
                <c:pt idx="3">
                  <c:v>2022</c:v>
                </c:pt>
                <c:pt idx="4">
                  <c:v>2023</c:v>
                </c:pt>
                <c:pt idx="5">
                  <c:v>2024</c:v>
                </c:pt>
              </c:numCache>
            </c:numRef>
          </c:cat>
          <c:val>
            <c:numRef>
              <c:f>'4° primaria'!$C$15:$C$20</c:f>
              <c:numCache>
                <c:formatCode>General</c:formatCode>
                <c:ptCount val="6"/>
                <c:pt idx="0">
                  <c:v>24.3</c:v>
                </c:pt>
                <c:pt idx="1">
                  <c:v>29.4</c:v>
                </c:pt>
                <c:pt idx="2">
                  <c:v>32.4</c:v>
                </c:pt>
                <c:pt idx="3">
                  <c:v>20.8</c:v>
                </c:pt>
                <c:pt idx="4">
                  <c:v>21.7</c:v>
                </c:pt>
                <c:pt idx="5">
                  <c:v>27.1</c:v>
                </c:pt>
              </c:numCache>
            </c:numRef>
          </c:val>
          <c:smooth val="0"/>
          <c:extLst>
            <c:ext xmlns:c16="http://schemas.microsoft.com/office/drawing/2014/chart" uri="{C3380CC4-5D6E-409C-BE32-E72D297353CC}">
              <c16:uniqueId val="{00000001-64AA-4C9E-B83F-15749CC1C910}"/>
            </c:ext>
          </c:extLst>
        </c:ser>
        <c:dLbls>
          <c:showLegendKey val="0"/>
          <c:showVal val="0"/>
          <c:showCatName val="0"/>
          <c:showSerName val="0"/>
          <c:showPercent val="0"/>
          <c:showBubbleSize val="0"/>
        </c:dLbls>
        <c:smooth val="0"/>
        <c:axId val="1192246623"/>
        <c:axId val="1192247039"/>
      </c:lineChart>
      <c:catAx>
        <c:axId val="1192246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s-PE"/>
          </a:p>
        </c:txPr>
        <c:crossAx val="1192247039"/>
        <c:crosses val="autoZero"/>
        <c:auto val="1"/>
        <c:lblAlgn val="ctr"/>
        <c:lblOffset val="100"/>
        <c:noMultiLvlLbl val="0"/>
      </c:catAx>
      <c:valAx>
        <c:axId val="1192247039"/>
        <c:scaling>
          <c:orientation val="minMax"/>
          <c:max val="50"/>
          <c:min val="0"/>
        </c:scaling>
        <c:delete val="1"/>
        <c:axPos val="l"/>
        <c:numFmt formatCode="General" sourceLinked="1"/>
        <c:majorTickMark val="out"/>
        <c:minorTickMark val="none"/>
        <c:tickLblPos val="nextTo"/>
        <c:crossAx val="1192246623"/>
        <c:crosses val="autoZero"/>
        <c:crossBetween val="between"/>
        <c:majorUnit val="40"/>
      </c:valAx>
    </c:plotArea>
    <c:plotVisOnly val="1"/>
    <c:dispBlanksAs val="gap"/>
    <c:showDLblsOverMax val="0"/>
  </c:chart>
  <c:txPr>
    <a:bodyPr/>
    <a:lstStyle/>
    <a:p>
      <a:pPr>
        <a:defRPr/>
      </a:pPr>
      <a:endParaRPr lang="es-P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s-PE" sz="700" b="1" i="0" u="none" strike="noStrike" kern="1200" spc="0" baseline="0" noProof="0">
                <a:solidFill>
                  <a:schemeClr val="tx1">
                    <a:lumMod val="65000"/>
                    <a:lumOff val="35000"/>
                  </a:schemeClr>
                </a:solidFill>
                <a:latin typeface="+mn-lt"/>
                <a:ea typeface="+mn-ea"/>
                <a:cs typeface="+mn-cs"/>
              </a:defRPr>
            </a:pPr>
            <a:r>
              <a:rPr lang="es-PE" sz="700" b="1" noProof="0" dirty="0"/>
              <a:t>Porcentaje de estudiantes de 2° grado de secundaria de instituciones educativas públicas con nivel satisfactorio en comprensión lectora</a:t>
            </a:r>
          </a:p>
        </c:rich>
      </c:tx>
      <c:overlay val="0"/>
      <c:spPr>
        <a:noFill/>
        <a:ln>
          <a:noFill/>
        </a:ln>
        <a:effectLst/>
      </c:spPr>
    </c:title>
    <c:autoTitleDeleted val="0"/>
    <c:plotArea>
      <c:layout/>
      <c:lineChart>
        <c:grouping val="standard"/>
        <c:varyColors val="0"/>
        <c:ser>
          <c:idx val="1"/>
          <c:order val="0"/>
          <c:tx>
            <c:strRef>
              <c:f>'2° secundaria'!$B$2</c:f>
              <c:strCache>
                <c:ptCount val="1"/>
                <c:pt idx="0">
                  <c:v>Año</c:v>
                </c:pt>
              </c:strCache>
            </c:strRef>
          </c:tx>
          <c:marker>
            <c:symbol val="none"/>
          </c:marker>
          <c:cat>
            <c:numRef>
              <c:f>'2° secundaria'!$B$3:$B$8</c:f>
              <c:numCache>
                <c:formatCode>General</c:formatCode>
                <c:ptCount val="6"/>
                <c:pt idx="0">
                  <c:v>2015</c:v>
                </c:pt>
                <c:pt idx="1">
                  <c:v>2016</c:v>
                </c:pt>
                <c:pt idx="2">
                  <c:v>2018</c:v>
                </c:pt>
                <c:pt idx="3">
                  <c:v>2019</c:v>
                </c:pt>
                <c:pt idx="4">
                  <c:v>2022</c:v>
                </c:pt>
                <c:pt idx="5">
                  <c:v>2023</c:v>
                </c:pt>
              </c:numCache>
            </c:numRef>
          </c:cat>
          <c:val>
            <c:numRef>
              <c:f>'2° secundaria'!$B$3:$B$8</c:f>
              <c:numCache>
                <c:formatCode>General</c:formatCode>
                <c:ptCount val="6"/>
                <c:pt idx="0">
                  <c:v>2015</c:v>
                </c:pt>
                <c:pt idx="1">
                  <c:v>2016</c:v>
                </c:pt>
                <c:pt idx="2">
                  <c:v>2018</c:v>
                </c:pt>
                <c:pt idx="3">
                  <c:v>2019</c:v>
                </c:pt>
                <c:pt idx="4">
                  <c:v>2022</c:v>
                </c:pt>
                <c:pt idx="5">
                  <c:v>2023</c:v>
                </c:pt>
              </c:numCache>
            </c:numRef>
          </c:val>
          <c:smooth val="0"/>
          <c:extLst>
            <c:ext xmlns:c16="http://schemas.microsoft.com/office/drawing/2014/chart" uri="{C3380CC4-5D6E-409C-BE32-E72D297353CC}">
              <c16:uniqueId val="{00000000-372D-4B06-8834-C01AF169D7DD}"/>
            </c:ext>
          </c:extLst>
        </c:ser>
        <c:ser>
          <c:idx val="0"/>
          <c:order val="1"/>
          <c:tx>
            <c:strRef>
              <c:f>'2° secundaria'!$C$2</c:f>
              <c:strCache>
                <c:ptCount val="1"/>
                <c:pt idx="0">
                  <c:v>Porcentaje</c:v>
                </c:pt>
              </c:strCache>
            </c:strRef>
          </c:tx>
          <c:spPr>
            <a:ln cap="sq">
              <a:solidFill>
                <a:srgbClr val="FFAB40">
                  <a:lumMod val="75000"/>
                </a:srgbClr>
              </a:solidFill>
              <a:miter lim="800000"/>
            </a:ln>
          </c:spPr>
          <c:marker>
            <c:symbol val="none"/>
          </c:marker>
          <c:dLbls>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 secundaria'!$B$3:$B$8</c:f>
              <c:numCache>
                <c:formatCode>General</c:formatCode>
                <c:ptCount val="6"/>
                <c:pt idx="0">
                  <c:v>2015</c:v>
                </c:pt>
                <c:pt idx="1">
                  <c:v>2016</c:v>
                </c:pt>
                <c:pt idx="2">
                  <c:v>2018</c:v>
                </c:pt>
                <c:pt idx="3">
                  <c:v>2019</c:v>
                </c:pt>
                <c:pt idx="4">
                  <c:v>2022</c:v>
                </c:pt>
                <c:pt idx="5">
                  <c:v>2023</c:v>
                </c:pt>
              </c:numCache>
            </c:numRef>
          </c:cat>
          <c:val>
            <c:numRef>
              <c:f>'2° secundaria'!$C$3:$C$8</c:f>
              <c:numCache>
                <c:formatCode>General</c:formatCode>
                <c:ptCount val="6"/>
                <c:pt idx="0">
                  <c:v>9.6999999999999993</c:v>
                </c:pt>
                <c:pt idx="1">
                  <c:v>10.199999999999999</c:v>
                </c:pt>
                <c:pt idx="2">
                  <c:v>12.3</c:v>
                </c:pt>
                <c:pt idx="3">
                  <c:v>10.6</c:v>
                </c:pt>
                <c:pt idx="4">
                  <c:v>15.4</c:v>
                </c:pt>
                <c:pt idx="5">
                  <c:v>14.4</c:v>
                </c:pt>
              </c:numCache>
            </c:numRef>
          </c:val>
          <c:smooth val="0"/>
          <c:extLst>
            <c:ext xmlns:c16="http://schemas.microsoft.com/office/drawing/2014/chart" uri="{C3380CC4-5D6E-409C-BE32-E72D297353CC}">
              <c16:uniqueId val="{00000001-372D-4B06-8834-C01AF169D7DD}"/>
            </c:ext>
          </c:extLst>
        </c:ser>
        <c:dLbls>
          <c:showLegendKey val="0"/>
          <c:showVal val="0"/>
          <c:showCatName val="0"/>
          <c:showSerName val="0"/>
          <c:showPercent val="0"/>
          <c:showBubbleSize val="0"/>
        </c:dLbls>
        <c:smooth val="0"/>
        <c:axId val="1192246623"/>
        <c:axId val="1192247039"/>
      </c:lineChart>
      <c:catAx>
        <c:axId val="1192246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1" i="0" u="none" strike="noStrike" kern="1200" baseline="0">
                <a:solidFill>
                  <a:schemeClr val="tx1">
                    <a:lumMod val="65000"/>
                    <a:lumOff val="35000"/>
                  </a:schemeClr>
                </a:solidFill>
                <a:latin typeface="+mn-lt"/>
                <a:ea typeface="+mn-ea"/>
                <a:cs typeface="+mn-cs"/>
              </a:defRPr>
            </a:pPr>
            <a:endParaRPr lang="es-PE"/>
          </a:p>
        </c:txPr>
        <c:crossAx val="1192247039"/>
        <c:crosses val="autoZero"/>
        <c:auto val="1"/>
        <c:lblAlgn val="ctr"/>
        <c:lblOffset val="100"/>
        <c:noMultiLvlLbl val="0"/>
      </c:catAx>
      <c:valAx>
        <c:axId val="1192247039"/>
        <c:scaling>
          <c:orientation val="minMax"/>
          <c:max val="40"/>
          <c:min val="0"/>
        </c:scaling>
        <c:delete val="1"/>
        <c:axPos val="l"/>
        <c:numFmt formatCode="General" sourceLinked="1"/>
        <c:majorTickMark val="out"/>
        <c:minorTickMark val="none"/>
        <c:tickLblPos val="nextTo"/>
        <c:crossAx val="1192246623"/>
        <c:crosses val="autoZero"/>
        <c:crossBetween val="between"/>
        <c:majorUnit val="40"/>
      </c:valAx>
    </c:plotArea>
    <c:plotVisOnly val="1"/>
    <c:dispBlanksAs val="gap"/>
    <c:showDLblsOverMax val="0"/>
  </c:chart>
  <c:spPr>
    <a:ln>
      <a:noFill/>
    </a:ln>
  </c:spPr>
  <c:txPr>
    <a:bodyPr/>
    <a:lstStyle/>
    <a:p>
      <a:pPr>
        <a:defRPr/>
      </a:pPr>
      <a:endParaRPr lang="es-P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s-PE" sz="700" b="1" i="0" u="none" strike="noStrike" kern="1200" spc="0" baseline="0" noProof="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r>
              <a:rPr lang="es-PE" sz="700" b="1" noProof="0" dirty="0">
                <a:latin typeface="Calibri" panose="020F0502020204030204" pitchFamily="34" charset="0"/>
                <a:ea typeface="Calibri" panose="020F0502020204030204" pitchFamily="34" charset="0"/>
                <a:cs typeface="Calibri" panose="020F0502020204030204" pitchFamily="34" charset="0"/>
              </a:rPr>
              <a:t>Porcentaje de estudiantes de 2° grado de secundaria de instituciones educativas públicas con nivel satisfactorio en Matemática</a:t>
            </a:r>
          </a:p>
        </c:rich>
      </c:tx>
      <c:overlay val="0"/>
      <c:spPr>
        <a:noFill/>
        <a:ln>
          <a:noFill/>
        </a:ln>
        <a:effectLst/>
      </c:spPr>
    </c:title>
    <c:autoTitleDeleted val="0"/>
    <c:plotArea>
      <c:layout>
        <c:manualLayout>
          <c:layoutTarget val="inner"/>
          <c:xMode val="edge"/>
          <c:yMode val="edge"/>
          <c:x val="3.7550550950849436E-2"/>
          <c:y val="0.1938211370478545"/>
          <c:w val="0.93115732325677603"/>
          <c:h val="0.72993413978013733"/>
        </c:manualLayout>
      </c:layout>
      <c:lineChart>
        <c:grouping val="standard"/>
        <c:varyColors val="0"/>
        <c:ser>
          <c:idx val="1"/>
          <c:order val="0"/>
          <c:tx>
            <c:strRef>
              <c:f>'2° secundaria'!$B$2</c:f>
              <c:strCache>
                <c:ptCount val="1"/>
                <c:pt idx="0">
                  <c:v>Año</c:v>
                </c:pt>
              </c:strCache>
            </c:strRef>
          </c:tx>
          <c:marker>
            <c:symbol val="none"/>
          </c:marker>
          <c:cat>
            <c:numRef>
              <c:f>'2° secundaria'!$B$20:$B$25</c:f>
              <c:numCache>
                <c:formatCode>General</c:formatCode>
                <c:ptCount val="6"/>
                <c:pt idx="0">
                  <c:v>2015</c:v>
                </c:pt>
                <c:pt idx="1">
                  <c:v>2016</c:v>
                </c:pt>
                <c:pt idx="2">
                  <c:v>2018</c:v>
                </c:pt>
                <c:pt idx="3">
                  <c:v>2019</c:v>
                </c:pt>
                <c:pt idx="4">
                  <c:v>2022</c:v>
                </c:pt>
                <c:pt idx="5">
                  <c:v>2023</c:v>
                </c:pt>
              </c:numCache>
            </c:numRef>
          </c:cat>
          <c:val>
            <c:numRef>
              <c:f>'2° secundaria'!$B$3:$B$8</c:f>
              <c:numCache>
                <c:formatCode>General</c:formatCode>
                <c:ptCount val="6"/>
                <c:pt idx="0">
                  <c:v>2015</c:v>
                </c:pt>
                <c:pt idx="1">
                  <c:v>2016</c:v>
                </c:pt>
                <c:pt idx="2">
                  <c:v>2018</c:v>
                </c:pt>
                <c:pt idx="3">
                  <c:v>2019</c:v>
                </c:pt>
                <c:pt idx="4">
                  <c:v>2022</c:v>
                </c:pt>
                <c:pt idx="5">
                  <c:v>2023</c:v>
                </c:pt>
              </c:numCache>
            </c:numRef>
          </c:val>
          <c:smooth val="0"/>
          <c:extLst>
            <c:ext xmlns:c16="http://schemas.microsoft.com/office/drawing/2014/chart" uri="{C3380CC4-5D6E-409C-BE32-E72D297353CC}">
              <c16:uniqueId val="{00000000-3AA8-4E07-9149-B20C58017C60}"/>
            </c:ext>
          </c:extLst>
        </c:ser>
        <c:ser>
          <c:idx val="0"/>
          <c:order val="1"/>
          <c:tx>
            <c:strRef>
              <c:f>'2° secundaria'!$C$19</c:f>
              <c:strCache>
                <c:ptCount val="1"/>
                <c:pt idx="0">
                  <c:v>Porcentaje</c:v>
                </c:pt>
              </c:strCache>
            </c:strRef>
          </c:tx>
          <c:spPr>
            <a:ln w="22225">
              <a:solidFill>
                <a:schemeClr val="accent4">
                  <a:lumMod val="75000"/>
                </a:schemeClr>
              </a:solidFill>
            </a:ln>
          </c:spPr>
          <c:marker>
            <c:symbol val="none"/>
          </c:marker>
          <c:dLbls>
            <c:spPr>
              <a:noFill/>
              <a:ln>
                <a:noFill/>
              </a:ln>
              <a:effectLst/>
            </c:spPr>
            <c:txPr>
              <a:bodyPr wrap="square" lIns="38100" tIns="19050" rIns="38100" bIns="19050" anchor="ctr">
                <a:spAutoFit/>
              </a:bodyPr>
              <a:lstStyle/>
              <a:p>
                <a:pPr>
                  <a:defRPr sz="600" b="1">
                    <a:latin typeface="+mn-lt"/>
                    <a:ea typeface="Calibri" panose="020F0502020204030204" pitchFamily="34" charset="0"/>
                    <a:cs typeface="Calibri" panose="020F0502020204030204" pitchFamily="34" charset="0"/>
                  </a:defRPr>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 secundaria'!$B$20:$B$25</c:f>
              <c:numCache>
                <c:formatCode>General</c:formatCode>
                <c:ptCount val="6"/>
                <c:pt idx="0">
                  <c:v>2015</c:v>
                </c:pt>
                <c:pt idx="1">
                  <c:v>2016</c:v>
                </c:pt>
                <c:pt idx="2">
                  <c:v>2018</c:v>
                </c:pt>
                <c:pt idx="3">
                  <c:v>2019</c:v>
                </c:pt>
                <c:pt idx="4">
                  <c:v>2022</c:v>
                </c:pt>
                <c:pt idx="5">
                  <c:v>2023</c:v>
                </c:pt>
              </c:numCache>
            </c:numRef>
          </c:cat>
          <c:val>
            <c:numRef>
              <c:f>'2° secundaria'!$C$20:$C$25</c:f>
              <c:numCache>
                <c:formatCode>General</c:formatCode>
                <c:ptCount val="6"/>
                <c:pt idx="0">
                  <c:v>6.2</c:v>
                </c:pt>
                <c:pt idx="1">
                  <c:v>8.6999999999999993</c:v>
                </c:pt>
                <c:pt idx="2">
                  <c:v>10.8</c:v>
                </c:pt>
                <c:pt idx="3">
                  <c:v>13.7</c:v>
                </c:pt>
                <c:pt idx="4">
                  <c:v>9.9</c:v>
                </c:pt>
                <c:pt idx="5">
                  <c:v>8.8000000000000007</c:v>
                </c:pt>
              </c:numCache>
            </c:numRef>
          </c:val>
          <c:smooth val="0"/>
          <c:extLst>
            <c:ext xmlns:c16="http://schemas.microsoft.com/office/drawing/2014/chart" uri="{C3380CC4-5D6E-409C-BE32-E72D297353CC}">
              <c16:uniqueId val="{00000001-3AA8-4E07-9149-B20C58017C60}"/>
            </c:ext>
          </c:extLst>
        </c:ser>
        <c:dLbls>
          <c:showLegendKey val="0"/>
          <c:showVal val="0"/>
          <c:showCatName val="0"/>
          <c:showSerName val="0"/>
          <c:showPercent val="0"/>
          <c:showBubbleSize val="0"/>
        </c:dLbls>
        <c:smooth val="0"/>
        <c:axId val="1192246623"/>
        <c:axId val="1192247039"/>
      </c:lineChart>
      <c:catAx>
        <c:axId val="119224662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1" i="0" u="none" strike="noStrike" kern="1200" baseline="0">
                <a:solidFill>
                  <a:schemeClr val="tx1">
                    <a:lumMod val="65000"/>
                    <a:lumOff val="35000"/>
                  </a:schemeClr>
                </a:solidFill>
                <a:latin typeface="+mn-lt"/>
                <a:ea typeface="+mn-ea"/>
                <a:cs typeface="+mn-cs"/>
              </a:defRPr>
            </a:pPr>
            <a:endParaRPr lang="es-PE"/>
          </a:p>
        </c:txPr>
        <c:crossAx val="1192247039"/>
        <c:crosses val="autoZero"/>
        <c:auto val="1"/>
        <c:lblAlgn val="ctr"/>
        <c:lblOffset val="100"/>
        <c:noMultiLvlLbl val="0"/>
      </c:catAx>
      <c:valAx>
        <c:axId val="1192247039"/>
        <c:scaling>
          <c:orientation val="minMax"/>
          <c:max val="40"/>
          <c:min val="0"/>
        </c:scaling>
        <c:delete val="1"/>
        <c:axPos val="l"/>
        <c:numFmt formatCode="General" sourceLinked="1"/>
        <c:majorTickMark val="out"/>
        <c:minorTickMark val="none"/>
        <c:tickLblPos val="nextTo"/>
        <c:crossAx val="1192246623"/>
        <c:crosses val="autoZero"/>
        <c:crossBetween val="between"/>
        <c:majorUnit val="40"/>
      </c:valAx>
    </c:plotArea>
    <c:plotVisOnly val="1"/>
    <c:dispBlanksAs val="gap"/>
    <c:showDLblsOverMax val="0"/>
  </c:chart>
  <c:txPr>
    <a:bodyPr/>
    <a:lstStyle/>
    <a:p>
      <a:pPr>
        <a:defRPr/>
      </a:pPr>
      <a:endParaRPr lang="es-P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lang="es-PE" sz="700" b="1" i="0" u="none" strike="noStrike" kern="1200" cap="none" spc="0" baseline="0" noProof="0">
                <a:solidFill>
                  <a:prstClr val="black">
                    <a:lumMod val="65000"/>
                    <a:lumOff val="35000"/>
                  </a:prstClr>
                </a:solidFill>
                <a:latin typeface="Calibri" panose="020F0502020204030204" pitchFamily="34" charset="0"/>
                <a:ea typeface="Calibri" panose="020F0502020204030204" pitchFamily="34" charset="0"/>
                <a:cs typeface="Calibri" panose="020F0502020204030204" pitchFamily="34" charset="0"/>
                <a:sym typeface="Arial"/>
              </a:defRPr>
            </a:pPr>
            <a:r>
              <a:rPr lang="es-PE" sz="700" b="1" i="0" u="none" strike="noStrike" kern="1200" cap="none" noProof="0" dirty="0">
                <a:solidFill>
                  <a:prstClr val="black">
                    <a:lumMod val="65000"/>
                    <a:lumOff val="35000"/>
                  </a:prstClr>
                </a:solidFill>
                <a:latin typeface="Calibri" panose="020F0502020204030204" pitchFamily="34" charset="0"/>
                <a:ea typeface="Calibri" panose="020F0502020204030204" pitchFamily="34" charset="0"/>
                <a:cs typeface="Calibri" panose="020F0502020204030204" pitchFamily="34" charset="0"/>
                <a:sym typeface="Arial"/>
              </a:rPr>
              <a:t>Evolución del presupuesto 2015 – 2026, en millones de Soles</a:t>
            </a:r>
          </a:p>
        </c:rich>
      </c:tx>
      <c:overlay val="0"/>
      <c:spPr>
        <a:noFill/>
        <a:ln>
          <a:noFill/>
        </a:ln>
        <a:effectLst/>
      </c:spPr>
      <c:txPr>
        <a:bodyPr rot="0" spcFirstLastPara="1" vertOverflow="ellipsis" vert="horz" wrap="square" anchor="ctr" anchorCtr="1"/>
        <a:lstStyle/>
        <a:p>
          <a:pPr>
            <a:defRPr lang="es-PE" sz="700" b="1" i="0" u="none" strike="noStrike" kern="1200" cap="none" spc="0" baseline="0" noProof="0">
              <a:solidFill>
                <a:prstClr val="black">
                  <a:lumMod val="65000"/>
                  <a:lumOff val="35000"/>
                </a:prstClr>
              </a:solidFill>
              <a:latin typeface="Calibri" panose="020F0502020204030204" pitchFamily="34" charset="0"/>
              <a:ea typeface="Calibri" panose="020F0502020204030204" pitchFamily="34" charset="0"/>
              <a:cs typeface="Calibri" panose="020F0502020204030204" pitchFamily="34" charset="0"/>
              <a:sym typeface="Arial"/>
            </a:defRPr>
          </a:pPr>
          <a:endParaRPr lang="es-PE"/>
        </a:p>
      </c:txPr>
    </c:title>
    <c:autoTitleDeleted val="0"/>
    <c:plotArea>
      <c:layout/>
      <c:scatterChart>
        <c:scatterStyle val="lineMarker"/>
        <c:varyColors val="0"/>
        <c:ser>
          <c:idx val="0"/>
          <c:order val="0"/>
          <c:tx>
            <c:strRef>
              <c:f>'Presupuesto 2016 - 2026'!$C$13</c:f>
              <c:strCache>
                <c:ptCount val="1"/>
                <c:pt idx="0">
                  <c:v>Presupuesto S/</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'Presupuesto 2016 - 2026'!$B$14:$B$25</c:f>
              <c:numCache>
                <c:formatCode>General</c:formatCode>
                <c:ptCount val="12"/>
                <c:pt idx="0">
                  <c:v>2015</c:v>
                </c:pt>
                <c:pt idx="1">
                  <c:v>2016</c:v>
                </c:pt>
                <c:pt idx="2">
                  <c:v>2017</c:v>
                </c:pt>
                <c:pt idx="3">
                  <c:v>2018</c:v>
                </c:pt>
                <c:pt idx="4">
                  <c:v>2019</c:v>
                </c:pt>
                <c:pt idx="5">
                  <c:v>2020</c:v>
                </c:pt>
                <c:pt idx="6">
                  <c:v>2021</c:v>
                </c:pt>
                <c:pt idx="7">
                  <c:v>2022</c:v>
                </c:pt>
                <c:pt idx="8">
                  <c:v>2023</c:v>
                </c:pt>
                <c:pt idx="9">
                  <c:v>2024</c:v>
                </c:pt>
                <c:pt idx="10">
                  <c:v>2025</c:v>
                </c:pt>
                <c:pt idx="11">
                  <c:v>2026</c:v>
                </c:pt>
              </c:numCache>
            </c:numRef>
          </c:xVal>
          <c:yVal>
            <c:numRef>
              <c:f>'Presupuesto 2016 - 2026'!$C$14:$C$25</c:f>
              <c:numCache>
                <c:formatCode>#,##0</c:formatCode>
                <c:ptCount val="12"/>
                <c:pt idx="0">
                  <c:v>11686</c:v>
                </c:pt>
                <c:pt idx="1">
                  <c:v>13096</c:v>
                </c:pt>
                <c:pt idx="2">
                  <c:v>14725</c:v>
                </c:pt>
                <c:pt idx="3">
                  <c:v>15556</c:v>
                </c:pt>
                <c:pt idx="4">
                  <c:v>16725</c:v>
                </c:pt>
                <c:pt idx="5">
                  <c:v>17275</c:v>
                </c:pt>
                <c:pt idx="6">
                  <c:v>18106</c:v>
                </c:pt>
                <c:pt idx="7">
                  <c:v>18674</c:v>
                </c:pt>
                <c:pt idx="8">
                  <c:v>21257</c:v>
                </c:pt>
                <c:pt idx="9">
                  <c:v>23525</c:v>
                </c:pt>
                <c:pt idx="10">
                  <c:v>25135</c:v>
                </c:pt>
                <c:pt idx="11">
                  <c:v>25717</c:v>
                </c:pt>
              </c:numCache>
            </c:numRef>
          </c:yVal>
          <c:smooth val="0"/>
          <c:extLst>
            <c:ext xmlns:c16="http://schemas.microsoft.com/office/drawing/2014/chart" uri="{C3380CC4-5D6E-409C-BE32-E72D297353CC}">
              <c16:uniqueId val="{00000000-2B7E-4737-97B7-58826C2D44F2}"/>
            </c:ext>
          </c:extLst>
        </c:ser>
        <c:dLbls>
          <c:showLegendKey val="0"/>
          <c:showVal val="0"/>
          <c:showCatName val="0"/>
          <c:showSerName val="0"/>
          <c:showPercent val="0"/>
          <c:showBubbleSize val="0"/>
        </c:dLbls>
        <c:axId val="1295959935"/>
        <c:axId val="1295962015"/>
      </c:scatterChart>
      <c:valAx>
        <c:axId val="1295959935"/>
        <c:scaling>
          <c:orientation val="minMax"/>
          <c:max val="2026"/>
          <c:min val="2015"/>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6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s-PE"/>
          </a:p>
        </c:txPr>
        <c:crossAx val="1295962015"/>
        <c:crosses val="autoZero"/>
        <c:crossBetween val="midCat"/>
        <c:majorUnit val="1"/>
      </c:valAx>
      <c:valAx>
        <c:axId val="1295962015"/>
        <c:scaling>
          <c:orientation val="minMax"/>
          <c:min val="10000"/>
        </c:scaling>
        <c:delete val="1"/>
        <c:axPos val="l"/>
        <c:numFmt formatCode="#,##0" sourceLinked="1"/>
        <c:majorTickMark val="none"/>
        <c:minorTickMark val="none"/>
        <c:tickLblPos val="nextTo"/>
        <c:crossAx val="1295959935"/>
        <c:crosses val="autoZero"/>
        <c:crossBetween val="midCat"/>
        <c:majorUnit val="10000"/>
      </c:valAx>
      <c:spPr>
        <a:noFill/>
        <a:ln>
          <a:noFill/>
        </a:ln>
        <a:effectLst/>
      </c:spPr>
    </c:plotArea>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1"/>
          <c:order val="1"/>
          <c:tx>
            <c:strRef>
              <c:f>'Presupuesto 2016 - 2026'!$D$33</c:f>
              <c:strCache>
                <c:ptCount val="1"/>
                <c:pt idx="0">
                  <c:v>Porcentaje</c:v>
                </c:pt>
              </c:strCache>
            </c:strRef>
          </c:tx>
          <c:spPr>
            <a:gradFill>
              <a:gsLst>
                <a:gs pos="100000">
                  <a:schemeClr val="accent4">
                    <a:tint val="77000"/>
                    <a:alpha val="0"/>
                  </a:schemeClr>
                </a:gs>
                <a:gs pos="50000">
                  <a:schemeClr val="accent4">
                    <a:tint val="77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P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'Presupuesto 2016 - 2026'!$B$34:$B$35</c:f>
              <c:strCache>
                <c:ptCount val="2"/>
                <c:pt idx="0">
                  <c:v>Gobierno Nacional</c:v>
                </c:pt>
                <c:pt idx="1">
                  <c:v>Gobierno Regional</c:v>
                </c:pt>
              </c:strCache>
            </c:strRef>
          </c:cat>
          <c:val>
            <c:numRef>
              <c:f>'Presupuesto 2016 - 2026'!$D$34:$D$35</c:f>
              <c:numCache>
                <c:formatCode>0%</c:formatCode>
                <c:ptCount val="2"/>
                <c:pt idx="0">
                  <c:v>0.17725687390931724</c:v>
                </c:pt>
                <c:pt idx="1">
                  <c:v>0.82274304731198888</c:v>
                </c:pt>
              </c:numCache>
            </c:numRef>
          </c:val>
          <c:extLst>
            <c:ext xmlns:c16="http://schemas.microsoft.com/office/drawing/2014/chart" uri="{C3380CC4-5D6E-409C-BE32-E72D297353CC}">
              <c16:uniqueId val="{00000000-ED2A-4103-9509-C8C44B29FF8C}"/>
            </c:ext>
          </c:extLst>
        </c:ser>
        <c:dLbls>
          <c:showLegendKey val="0"/>
          <c:showVal val="1"/>
          <c:showCatName val="0"/>
          <c:showSerName val="0"/>
          <c:showPercent val="0"/>
          <c:showBubbleSize val="0"/>
        </c:dLbls>
        <c:gapWidth val="150"/>
        <c:gapDepth val="0"/>
        <c:shape val="box"/>
        <c:axId val="1194469407"/>
        <c:axId val="1194469823"/>
        <c:axId val="0"/>
        <c:extLst>
          <c:ext xmlns:c15="http://schemas.microsoft.com/office/drawing/2012/chart" uri="{02D57815-91ED-43cb-92C2-25804820EDAC}">
            <c15:filteredBarSeries>
              <c15:ser>
                <c:idx val="0"/>
                <c:order val="0"/>
                <c:tx>
                  <c:strRef>
                    <c:extLst>
                      <c:ext uri="{02D57815-91ED-43cb-92C2-25804820EDAC}">
                        <c15:formulaRef>
                          <c15:sqref>'Presupuesto 2016 - 2026'!#REF!</c15:sqref>
                        </c15:formulaRef>
                      </c:ext>
                    </c:extLst>
                    <c:strCache>
                      <c:ptCount val="1"/>
                      <c:pt idx="0">
                        <c:v>#REF!</c:v>
                      </c:pt>
                    </c:strCache>
                  </c:strRef>
                </c:tx>
                <c:spPr>
                  <a:gradFill>
                    <a:gsLst>
                      <a:gs pos="100000">
                        <a:schemeClr val="accent4">
                          <a:shade val="76000"/>
                          <a:alpha val="0"/>
                        </a:schemeClr>
                      </a:gs>
                      <a:gs pos="50000">
                        <a:schemeClr val="accent4">
                          <a:shade val="76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PE"/>
                    </a:p>
                  </c:txPr>
                  <c:showLegendKey val="0"/>
                  <c:showVal val="1"/>
                  <c:showCatName val="0"/>
                  <c:showSerName val="0"/>
                  <c:showPercent val="0"/>
                  <c:showBubbleSize val="0"/>
                  <c:showLeaderLines val="0"/>
                  <c:extLst>
                    <c:ext uri="{CE6537A1-D6FC-4f65-9D91-7224C49458BB}">
                      <c15:showLeaderLines val="1"/>
                      <c15:leaderLines>
                        <c:spPr>
                          <a:ln w="9525">
                            <a:solidFill>
                              <a:schemeClr val="tx1">
                                <a:lumMod val="35000"/>
                                <a:lumOff val="65000"/>
                              </a:schemeClr>
                            </a:solidFill>
                          </a:ln>
                          <a:effectLst/>
                        </c:spPr>
                      </c15:leaderLines>
                    </c:ext>
                  </c:extLst>
                </c:dLbls>
                <c:cat>
                  <c:strRef>
                    <c:extLst>
                      <c:ext uri="{02D57815-91ED-43cb-92C2-25804820EDAC}">
                        <c15:formulaRef>
                          <c15:sqref>'Presupuesto 2016 - 2026'!$B$34:$B$35</c15:sqref>
                        </c15:formulaRef>
                      </c:ext>
                    </c:extLst>
                    <c:strCache>
                      <c:ptCount val="2"/>
                      <c:pt idx="0">
                        <c:v>Gobierno Nacional</c:v>
                      </c:pt>
                      <c:pt idx="1">
                        <c:v>Gobierno Regional</c:v>
                      </c:pt>
                    </c:strCache>
                  </c:strRef>
                </c:cat>
                <c:val>
                  <c:numRef>
                    <c:extLst>
                      <c:ext uri="{02D57815-91ED-43cb-92C2-25804820EDAC}">
                        <c15:formulaRef>
                          <c15:sqref>'Presupuesto 2016 - 2026'!#REF!</c15:sqref>
                        </c15:formulaRef>
                      </c:ext>
                    </c:extLst>
                    <c:numCache>
                      <c:formatCode>General</c:formatCode>
                      <c:ptCount val="1"/>
                      <c:pt idx="0">
                        <c:v>1</c:v>
                      </c:pt>
                    </c:numCache>
                  </c:numRef>
                </c:val>
                <c:extLst>
                  <c:ext xmlns:c16="http://schemas.microsoft.com/office/drawing/2014/chart" uri="{C3380CC4-5D6E-409C-BE32-E72D297353CC}">
                    <c16:uniqueId val="{00000001-ED2A-4103-9509-C8C44B29FF8C}"/>
                  </c:ext>
                </c:extLst>
              </c15:ser>
            </c15:filteredBarSeries>
          </c:ext>
        </c:extLst>
      </c:bar3DChart>
      <c:catAx>
        <c:axId val="119446940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s-PE"/>
          </a:p>
        </c:txPr>
        <c:crossAx val="1194469823"/>
        <c:crosses val="autoZero"/>
        <c:auto val="1"/>
        <c:lblAlgn val="ctr"/>
        <c:lblOffset val="100"/>
        <c:noMultiLvlLbl val="0"/>
      </c:catAx>
      <c:valAx>
        <c:axId val="1194469823"/>
        <c:scaling>
          <c:orientation val="minMax"/>
          <c:max val="1"/>
          <c:min val="0"/>
        </c:scaling>
        <c:delete val="1"/>
        <c:axPos val="l"/>
        <c:majorGridlines>
          <c:spPr>
            <a:ln w="9525" cap="flat" cmpd="sng" algn="ctr">
              <a:solidFill>
                <a:schemeClr val="tx1">
                  <a:lumMod val="5000"/>
                  <a:lumOff val="95000"/>
                </a:schemeClr>
              </a:solidFill>
              <a:round/>
            </a:ln>
            <a:effectLst/>
          </c:spPr>
        </c:majorGridlines>
        <c:numFmt formatCode="0%" sourceLinked="1"/>
        <c:majorTickMark val="none"/>
        <c:minorTickMark val="none"/>
        <c:tickLblPos val="nextTo"/>
        <c:crossAx val="1194469407"/>
        <c:crosses val="autoZero"/>
        <c:crossBetween val="between"/>
        <c:majorUnit val="0.2"/>
      </c:valAx>
      <c:spPr>
        <a:noFill/>
        <a:ln w="25400">
          <a:noFill/>
        </a:ln>
        <a:effectLst/>
      </c:spPr>
    </c:plotArea>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barChart>
        <c:barDir val="col"/>
        <c:grouping val="clustered"/>
        <c:varyColors val="0"/>
        <c:ser>
          <c:idx val="0"/>
          <c:order val="0"/>
          <c:tx>
            <c:strRef>
              <c:f>'Presupuesto 2016 - 2026'!$J$4</c:f>
              <c:strCache>
                <c:ptCount val="1"/>
                <c:pt idx="0">
                  <c:v>2016</c:v>
                </c:pt>
              </c:strCache>
            </c:strRef>
          </c:tx>
          <c:spPr>
            <a:solidFill>
              <a:schemeClr val="accent4">
                <a:shade val="76000"/>
              </a:schemeClr>
            </a:solidFill>
            <a:ln>
              <a:noFill/>
            </a:ln>
            <a:effectLst/>
          </c:spPr>
          <c:invertIfNegative val="0"/>
          <c:dPt>
            <c:idx val="0"/>
            <c:invertIfNegative val="0"/>
            <c:bubble3D val="0"/>
            <c:extLst>
              <c:ext xmlns:c16="http://schemas.microsoft.com/office/drawing/2014/chart" uri="{C3380CC4-5D6E-409C-BE32-E72D297353CC}">
                <c16:uniqueId val="{00000003-0F7B-4445-921F-8B6576D98D1E}"/>
              </c:ext>
            </c:extLst>
          </c:dPt>
          <c:dLbls>
            <c:dLbl>
              <c:idx val="0"/>
              <c:layout>
                <c:manualLayout>
                  <c:x val="-6.1518087165316777E-3"/>
                  <c:y val="-2.3872191865110917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F7B-4445-921F-8B6576D98D1E}"/>
                </c:ext>
              </c:extLst>
            </c:dLbl>
            <c:dLbl>
              <c:idx val="1"/>
              <c:layout>
                <c:manualLayout>
                  <c:x val="-3.07590435826586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F7B-4445-921F-8B6576D98D1E}"/>
                </c:ext>
              </c:extLst>
            </c:dLbl>
            <c:dLbl>
              <c:idx val="3"/>
              <c:layout>
                <c:manualLayout>
                  <c:x val="-6.151808716531564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F7B-4445-921F-8B6576D98D1E}"/>
                </c:ext>
              </c:extLst>
            </c:dLbl>
            <c:dLbl>
              <c:idx val="4"/>
              <c:layout>
                <c:manualLayout>
                  <c:x val="-6.151808716531677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F7B-4445-921F-8B6576D98D1E}"/>
                </c:ext>
              </c:extLst>
            </c:dLbl>
            <c:dLbl>
              <c:idx val="5"/>
              <c:layout>
                <c:manualLayout>
                  <c:x val="-9.227713074797404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F7B-4445-921F-8B6576D98D1E}"/>
                </c:ext>
              </c:extLst>
            </c:dLbl>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'Presupuesto 2016 - 2026'!$I$5:$I$10</c:f>
              <c:strCache>
                <c:ptCount val="6"/>
                <c:pt idx="0">
                  <c:v>2.1 Personal y obligaciones sociales</c:v>
                </c:pt>
                <c:pt idx="1">
                  <c:v>2.2 Pensiones</c:v>
                </c:pt>
                <c:pt idx="2">
                  <c:v>2.3 Bienes y servicios</c:v>
                </c:pt>
                <c:pt idx="3">
                  <c:v>2.4 Donaciones y transferencias</c:v>
                </c:pt>
                <c:pt idx="4">
                  <c:v>2.5 Otros Gastos</c:v>
                </c:pt>
                <c:pt idx="5">
                  <c:v>2.6 Activos no financieros</c:v>
                </c:pt>
              </c:strCache>
            </c:strRef>
          </c:cat>
          <c:val>
            <c:numRef>
              <c:f>'Presupuesto 2016 - 2026'!$J$5:$J$10</c:f>
              <c:numCache>
                <c:formatCode>0.0%</c:formatCode>
                <c:ptCount val="6"/>
                <c:pt idx="0">
                  <c:v>0.77451426626558018</c:v>
                </c:pt>
                <c:pt idx="1">
                  <c:v>2.7028520666696927E-3</c:v>
                </c:pt>
                <c:pt idx="2">
                  <c:v>0.15841859609462255</c:v>
                </c:pt>
                <c:pt idx="3">
                  <c:v>1.2641819023192858E-2</c:v>
                </c:pt>
                <c:pt idx="4">
                  <c:v>2.8879673999485156E-2</c:v>
                </c:pt>
                <c:pt idx="5">
                  <c:v>2.2842638613273875E-2</c:v>
                </c:pt>
              </c:numCache>
            </c:numRef>
          </c:val>
          <c:extLst>
            <c:ext xmlns:c16="http://schemas.microsoft.com/office/drawing/2014/chart" uri="{C3380CC4-5D6E-409C-BE32-E72D297353CC}">
              <c16:uniqueId val="{00000000-0F7B-4445-921F-8B6576D98D1E}"/>
            </c:ext>
          </c:extLst>
        </c:ser>
        <c:ser>
          <c:idx val="1"/>
          <c:order val="1"/>
          <c:tx>
            <c:strRef>
              <c:f>'Presupuesto 2016 - 2026'!$K$4</c:f>
              <c:strCache>
                <c:ptCount val="1"/>
                <c:pt idx="0">
                  <c:v>2026</c:v>
                </c:pt>
              </c:strCache>
            </c:strRef>
          </c:tx>
          <c:spPr>
            <a:solidFill>
              <a:schemeClr val="accent4">
                <a:tint val="77000"/>
              </a:schemeClr>
            </a:solidFill>
            <a:ln>
              <a:noFill/>
            </a:ln>
            <a:effectLst/>
          </c:spPr>
          <c:invertIfNegative val="0"/>
          <c:dLbls>
            <c:dLbl>
              <c:idx val="0"/>
              <c:layout>
                <c:manualLayout>
                  <c:x val="6.1518087165316638E-3"/>
                  <c:y val="-5.208538393900022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F7B-4445-921F-8B6576D98D1E}"/>
                </c:ext>
              </c:extLst>
            </c:dLbl>
            <c:dLbl>
              <c:idx val="1"/>
              <c:layout>
                <c:manualLayout>
                  <c:x val="9.227713074797517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F7B-4445-921F-8B6576D98D1E}"/>
                </c:ext>
              </c:extLst>
            </c:dLbl>
            <c:dLbl>
              <c:idx val="2"/>
              <c:layout>
                <c:manualLayout>
                  <c:x val="3.0759043582657825E-3"/>
                  <c:y val="-9.5488767460443667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F7B-4445-921F-8B6576D98D1E}"/>
                </c:ext>
              </c:extLst>
            </c:dLbl>
            <c:dLbl>
              <c:idx val="3"/>
              <c:layout>
                <c:manualLayout>
                  <c:x val="3.0759043582658388E-3"/>
                  <c:y val="-9.5488767460443667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F7B-4445-921F-8B6576D98D1E}"/>
                </c:ext>
              </c:extLst>
            </c:dLbl>
            <c:dLbl>
              <c:idx val="4"/>
              <c:layout>
                <c:manualLayout>
                  <c:x val="9.227713074797404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F7B-4445-921F-8B6576D98D1E}"/>
                </c:ext>
              </c:extLst>
            </c:dLbl>
            <c:dLbl>
              <c:idx val="5"/>
              <c:layout>
                <c:manualLayout>
                  <c:x val="3.0759043582658388E-3"/>
                  <c:y val="-9.5488767460443667E-17"/>
                </c:manualLayout>
              </c:layout>
              <c:numFmt formatCode="0.00%" sourceLinked="0"/>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F7B-4445-921F-8B6576D98D1E}"/>
                </c:ext>
              </c:extLst>
            </c:dLbl>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'Presupuesto 2016 - 2026'!$I$5:$I$10</c:f>
              <c:strCache>
                <c:ptCount val="6"/>
                <c:pt idx="0">
                  <c:v>2.1 Personal y obligaciones sociales</c:v>
                </c:pt>
                <c:pt idx="1">
                  <c:v>2.2 Pensiones</c:v>
                </c:pt>
                <c:pt idx="2">
                  <c:v>2.3 Bienes y servicios</c:v>
                </c:pt>
                <c:pt idx="3">
                  <c:v>2.4 Donaciones y transferencias</c:v>
                </c:pt>
                <c:pt idx="4">
                  <c:v>2.5 Otros Gastos</c:v>
                </c:pt>
                <c:pt idx="5">
                  <c:v>2.6 Activos no financieros</c:v>
                </c:pt>
              </c:strCache>
            </c:strRef>
          </c:cat>
          <c:val>
            <c:numRef>
              <c:f>'Presupuesto 2016 - 2026'!$K$5:$K$10</c:f>
              <c:numCache>
                <c:formatCode>0.0%</c:formatCode>
                <c:ptCount val="6"/>
                <c:pt idx="0">
                  <c:v>0.95042097679877524</c:v>
                </c:pt>
                <c:pt idx="1">
                  <c:v>6.2839232750065005E-4</c:v>
                </c:pt>
                <c:pt idx="2">
                  <c:v>3.0509502572782503E-2</c:v>
                </c:pt>
                <c:pt idx="3">
                  <c:v>6.6086992112572808E-3</c:v>
                </c:pt>
                <c:pt idx="4">
                  <c:v>1.1730389217251558E-2</c:v>
                </c:pt>
                <c:pt idx="5">
                  <c:v>1.01961093738954E-4</c:v>
                </c:pt>
              </c:numCache>
            </c:numRef>
          </c:val>
          <c:extLst>
            <c:ext xmlns:c16="http://schemas.microsoft.com/office/drawing/2014/chart" uri="{C3380CC4-5D6E-409C-BE32-E72D297353CC}">
              <c16:uniqueId val="{00000001-0F7B-4445-921F-8B6576D98D1E}"/>
            </c:ext>
          </c:extLst>
        </c:ser>
        <c:dLbls>
          <c:dLblPos val="outEnd"/>
          <c:showLegendKey val="0"/>
          <c:showVal val="1"/>
          <c:showCatName val="0"/>
          <c:showSerName val="0"/>
          <c:showPercent val="0"/>
          <c:showBubbleSize val="0"/>
        </c:dLbls>
        <c:gapWidth val="182"/>
        <c:axId val="1295961599"/>
        <c:axId val="1295961183"/>
      </c:barChart>
      <c:catAx>
        <c:axId val="12959615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s-PE"/>
          </a:p>
        </c:txPr>
        <c:crossAx val="1295961183"/>
        <c:crosses val="autoZero"/>
        <c:auto val="1"/>
        <c:lblAlgn val="ctr"/>
        <c:lblOffset val="100"/>
        <c:noMultiLvlLbl val="0"/>
      </c:catAx>
      <c:valAx>
        <c:axId val="1295961183"/>
        <c:scaling>
          <c:orientation val="minMax"/>
        </c:scaling>
        <c:delete val="1"/>
        <c:axPos val="l"/>
        <c:numFmt formatCode="0.0%" sourceLinked="1"/>
        <c:majorTickMark val="none"/>
        <c:minorTickMark val="none"/>
        <c:tickLblPos val="nextTo"/>
        <c:crossAx val="1295961599"/>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s-PE"/>
        </a:p>
      </c:txPr>
    </c:legend>
    <c:plotVisOnly val="1"/>
    <c:dispBlanksAs val="gap"/>
    <c:showDLblsOverMax val="0"/>
  </c:chart>
  <c:spPr>
    <a:noFill/>
    <a:ln>
      <a:noFill/>
    </a:ln>
    <a:effectLst/>
  </c:spPr>
  <c:txPr>
    <a:bodyPr/>
    <a:lstStyle/>
    <a:p>
      <a:pPr>
        <a:defRPr/>
      </a:pPr>
      <a:endParaRPr lang="es-P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7">
  <a:schemeClr val="accent4"/>
</cs:colorStyle>
</file>

<file path=ppt/charts/colors4.xml><?xml version="1.0" encoding="utf-8"?>
<cs:colorStyle xmlns:cs="http://schemas.microsoft.com/office/drawing/2012/chartStyle" xmlns:a="http://schemas.openxmlformats.org/drawingml/2006/main" meth="withinLinear" id="17">
  <a:schemeClr val="accent4"/>
</cs:colorStyle>
</file>

<file path=ppt/charts/colors5.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85303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02103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2384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39312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18860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52966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s-ES" sz="1100"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401356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2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6" name="Google Shape;16;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1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2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419"/>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2E45"/>
        </a:solidFill>
        <a:effectLst/>
      </p:bgPr>
    </p:bg>
    <p:spTree>
      <p:nvGrpSpPr>
        <p:cNvPr id="1" name="Shape 53"/>
        <p:cNvGrpSpPr/>
        <p:nvPr/>
      </p:nvGrpSpPr>
      <p:grpSpPr>
        <a:xfrm>
          <a:off x="0" y="0"/>
          <a:ext cx="0" cy="0"/>
          <a:chOff x="0" y="0"/>
          <a:chExt cx="0" cy="0"/>
        </a:xfrm>
      </p:grpSpPr>
      <p:pic>
        <p:nvPicPr>
          <p:cNvPr id="54" name="Google Shape;54;p1" title="Fondo-01.jpg"/>
          <p:cNvPicPr preferRelativeResize="0"/>
          <p:nvPr/>
        </p:nvPicPr>
        <p:blipFill rotWithShape="1">
          <a:blip r:embed="rId3">
            <a:alphaModFix/>
          </a:blip>
          <a:srcRect/>
          <a:stretch/>
        </p:blipFill>
        <p:spPr>
          <a:xfrm>
            <a:off x="0" y="0"/>
            <a:ext cx="9144000" cy="5143500"/>
          </a:xfrm>
          <a:prstGeom prst="rect">
            <a:avLst/>
          </a:prstGeom>
          <a:noFill/>
          <a:ln>
            <a:noFill/>
          </a:ln>
        </p:spPr>
      </p:pic>
      <p:sp>
        <p:nvSpPr>
          <p:cNvPr id="55" name="Google Shape;55;p1"/>
          <p:cNvSpPr/>
          <p:nvPr/>
        </p:nvSpPr>
        <p:spPr>
          <a:xfrm rot="10800000">
            <a:off x="0" y="-26"/>
            <a:ext cx="9144000" cy="622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61" name="Google Shape;61;p1"/>
          <p:cNvPicPr preferRelativeResize="0"/>
          <p:nvPr/>
        </p:nvPicPr>
        <p:blipFill rotWithShape="1">
          <a:blip r:embed="rId4">
            <a:alphaModFix/>
          </a:blip>
          <a:srcRect/>
          <a:stretch/>
        </p:blipFill>
        <p:spPr>
          <a:xfrm>
            <a:off x="809625" y="106860"/>
            <a:ext cx="1849757" cy="408728"/>
          </a:xfrm>
          <a:prstGeom prst="rect">
            <a:avLst/>
          </a:prstGeom>
          <a:noFill/>
          <a:ln>
            <a:noFill/>
          </a:ln>
        </p:spPr>
      </p:pic>
      <p:sp>
        <p:nvSpPr>
          <p:cNvPr id="11" name="Google Shape;106;p1">
            <a:extLst>
              <a:ext uri="{FF2B5EF4-FFF2-40B4-BE49-F238E27FC236}">
                <a16:creationId xmlns:a16="http://schemas.microsoft.com/office/drawing/2014/main" id="{B611E807-34F3-470A-8443-E5508E0433CD}"/>
              </a:ext>
            </a:extLst>
          </p:cNvPr>
          <p:cNvSpPr txBox="1"/>
          <p:nvPr/>
        </p:nvSpPr>
        <p:spPr>
          <a:xfrm>
            <a:off x="124404" y="729335"/>
            <a:ext cx="6949439" cy="415458"/>
          </a:xfrm>
          <a:prstGeom prst="rect">
            <a:avLst/>
          </a:prstGeom>
          <a:noFill/>
          <a:ln>
            <a:noFill/>
          </a:ln>
        </p:spPr>
        <p:txBody>
          <a:bodyPr spcFirstLastPara="1" wrap="square" lIns="91425" tIns="45700" rIns="91425" bIns="45700" anchor="t" anchorCtr="0">
            <a:spAutoFit/>
          </a:bodyPr>
          <a:lstStyle/>
          <a:p>
            <a:pPr>
              <a:buSzPts val="1400"/>
            </a:pPr>
            <a:r>
              <a:rPr lang="es-PE" sz="1050" b="1" kern="1200" dirty="0">
                <a:solidFill>
                  <a:prstClr val="white"/>
                </a:solidFill>
                <a:latin typeface="Arial Nova Cond" panose="020B0506020202020204" pitchFamily="34" charset="0"/>
                <a:ea typeface="Calibri"/>
                <a:cs typeface="Arial" panose="020B0604020202020204" pitchFamily="34" charset="0"/>
                <a:sym typeface="Calibri"/>
              </a:rPr>
              <a:t>Dirección General de Educación Básica Regular</a:t>
            </a:r>
          </a:p>
          <a:p>
            <a:pPr>
              <a:buSzPts val="1400"/>
            </a:pPr>
            <a:r>
              <a:rPr lang="es-PE" sz="1050" b="1" kern="1200" dirty="0">
                <a:solidFill>
                  <a:prstClr val="white"/>
                </a:solidFill>
                <a:latin typeface="Arial Nova Cond" panose="020B0506020202020204" pitchFamily="34" charset="0"/>
                <a:ea typeface="Calibri"/>
                <a:cs typeface="Arial" panose="020B0604020202020204" pitchFamily="34" charset="0"/>
                <a:sym typeface="Calibri"/>
              </a:rPr>
              <a:t>Responsable Técnico del Programa Presupuestal</a:t>
            </a:r>
            <a:endParaRPr sz="1050" b="1" kern="1200" dirty="0">
              <a:solidFill>
                <a:prstClr val="white"/>
              </a:solidFill>
              <a:latin typeface="Arial Nova Cond" panose="020B0506020202020204" pitchFamily="34" charset="0"/>
              <a:ea typeface="+mn-ea"/>
              <a:cs typeface="Arial" panose="020B0604020202020204" pitchFamily="34" charset="0"/>
            </a:endParaRPr>
          </a:p>
        </p:txBody>
      </p:sp>
      <p:sp>
        <p:nvSpPr>
          <p:cNvPr id="12" name="Título 1">
            <a:extLst>
              <a:ext uri="{FF2B5EF4-FFF2-40B4-BE49-F238E27FC236}">
                <a16:creationId xmlns:a16="http://schemas.microsoft.com/office/drawing/2014/main" id="{981975E2-BDD6-4262-93F4-6B86357C4EAD}"/>
              </a:ext>
            </a:extLst>
          </p:cNvPr>
          <p:cNvSpPr txBox="1">
            <a:spLocks/>
          </p:cNvSpPr>
          <p:nvPr/>
        </p:nvSpPr>
        <p:spPr>
          <a:xfrm>
            <a:off x="0" y="1802603"/>
            <a:ext cx="9144000" cy="1458884"/>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buClrTx/>
              <a:buFontTx/>
              <a:buNone/>
            </a:pPr>
            <a:r>
              <a:rPr lang="es-MX" sz="3200" dirty="0">
                <a:solidFill>
                  <a:prstClr val="white"/>
                </a:solidFill>
                <a:latin typeface="Arial Nova Cond" panose="020B0506020202020204" pitchFamily="34" charset="0"/>
                <a:cs typeface="Poppins" pitchFamily="2" charset="77"/>
              </a:rPr>
              <a:t>Programa Presupuestal (PP) 0090 </a:t>
            </a:r>
          </a:p>
          <a:p>
            <a:pPr>
              <a:buClrTx/>
              <a:buFontTx/>
              <a:buNone/>
            </a:pPr>
            <a:r>
              <a:rPr lang="es-MX" sz="3200" dirty="0">
                <a:solidFill>
                  <a:prstClr val="white"/>
                </a:solidFill>
                <a:latin typeface="Arial Nova Cond" panose="020B0506020202020204" pitchFamily="34" charset="0"/>
                <a:cs typeface="Poppins" pitchFamily="2" charset="77"/>
              </a:rPr>
              <a:t>“</a:t>
            </a:r>
            <a:r>
              <a:rPr lang="es-PE" sz="3200" dirty="0">
                <a:solidFill>
                  <a:prstClr val="white"/>
                </a:solidFill>
                <a:latin typeface="Arial Nova Cond" panose="020B0506020202020204" pitchFamily="34" charset="0"/>
                <a:cs typeface="Poppins" pitchFamily="2" charset="77"/>
              </a:rPr>
              <a:t>Logros de aprendizaje de los estudiantes de la Educación Básica Regular” – PELA</a:t>
            </a:r>
            <a:endParaRPr lang="es-MX" sz="3200" dirty="0">
              <a:solidFill>
                <a:prstClr val="white"/>
              </a:solidFill>
              <a:latin typeface="Arial Nova Cond" panose="020B0506020202020204" pitchFamily="34" charset="0"/>
              <a:cs typeface="Poppins" pitchFamily="2" charset="77"/>
            </a:endParaRPr>
          </a:p>
        </p:txBody>
      </p:sp>
      <p:sp>
        <p:nvSpPr>
          <p:cNvPr id="13" name="Subtítulo 2">
            <a:extLst>
              <a:ext uri="{FF2B5EF4-FFF2-40B4-BE49-F238E27FC236}">
                <a16:creationId xmlns:a16="http://schemas.microsoft.com/office/drawing/2014/main" id="{055C830A-432A-4DD0-A34B-1CAED6C5F20D}"/>
              </a:ext>
            </a:extLst>
          </p:cNvPr>
          <p:cNvSpPr txBox="1">
            <a:spLocks/>
          </p:cNvSpPr>
          <p:nvPr/>
        </p:nvSpPr>
        <p:spPr>
          <a:xfrm>
            <a:off x="4070287" y="3788975"/>
            <a:ext cx="1425638" cy="49727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Tx/>
            </a:pPr>
            <a:r>
              <a:rPr lang="es-PE" sz="2000" spc="300" dirty="0">
                <a:solidFill>
                  <a:prstClr val="white"/>
                </a:solidFill>
                <a:latin typeface="Arial Nova Cond" panose="020B0506020202020204" pitchFamily="34" charset="0"/>
                <a:cs typeface="Arial" panose="020B0604020202020204" pitchFamily="34" charset="0"/>
              </a:rPr>
              <a:t>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D2E45"/>
        </a:solidFill>
        <a:effectLst/>
      </p:bgPr>
    </p:bg>
    <p:spTree>
      <p:nvGrpSpPr>
        <p:cNvPr id="1" name="Shape 146"/>
        <p:cNvGrpSpPr/>
        <p:nvPr/>
      </p:nvGrpSpPr>
      <p:grpSpPr>
        <a:xfrm>
          <a:off x="0" y="0"/>
          <a:ext cx="0" cy="0"/>
          <a:chOff x="0" y="0"/>
          <a:chExt cx="0" cy="0"/>
        </a:xfrm>
      </p:grpSpPr>
      <p:pic>
        <p:nvPicPr>
          <p:cNvPr id="147" name="Google Shape;147;p7" title="Fondo-01.jpg"/>
          <p:cNvPicPr preferRelativeResize="0"/>
          <p:nvPr/>
        </p:nvPicPr>
        <p:blipFill rotWithShape="1">
          <a:blip r:embed="rId3">
            <a:alphaModFix/>
          </a:blip>
          <a:srcRect/>
          <a:stretch/>
        </p:blipFill>
        <p:spPr>
          <a:xfrm>
            <a:off x="0" y="0"/>
            <a:ext cx="9144000" cy="5143500"/>
          </a:xfrm>
          <a:prstGeom prst="rect">
            <a:avLst/>
          </a:prstGeom>
          <a:noFill/>
          <a:ln>
            <a:noFill/>
          </a:ln>
        </p:spPr>
      </p:pic>
      <p:sp>
        <p:nvSpPr>
          <p:cNvPr id="148" name="Google Shape;148;p7"/>
          <p:cNvSpPr/>
          <p:nvPr/>
        </p:nvSpPr>
        <p:spPr>
          <a:xfrm rot="10800000">
            <a:off x="0" y="-26"/>
            <a:ext cx="9144000" cy="622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149" name="Google Shape;149;p7"/>
          <p:cNvSpPr txBox="1"/>
          <p:nvPr/>
        </p:nvSpPr>
        <p:spPr>
          <a:xfrm rot="5400000">
            <a:off x="-764393" y="3539850"/>
            <a:ext cx="688200" cy="576000"/>
          </a:xfrm>
          <a:prstGeom prst="rect">
            <a:avLst/>
          </a:prstGeom>
          <a:solidFill>
            <a:srgbClr val="ED2E45"/>
          </a:solidFill>
          <a:ln>
            <a:noFill/>
          </a:ln>
        </p:spPr>
        <p:txBody>
          <a:bodyPr spcFirstLastPara="1" wrap="square" lIns="112900" tIns="56450" rIns="112900" bIns="56450" anchor="ctr" anchorCtr="0">
            <a:normAutofit/>
          </a:bodyPr>
          <a:lstStyle/>
          <a:p>
            <a:pPr marL="0" marR="0" lvl="0" indent="0" algn="ctr" rtl="0">
              <a:lnSpc>
                <a:spcPct val="90000"/>
              </a:lnSpc>
              <a:spcBef>
                <a:spcPts val="0"/>
              </a:spcBef>
              <a:spcAft>
                <a:spcPts val="0"/>
              </a:spcAft>
              <a:buClr>
                <a:srgbClr val="FFFFFF"/>
              </a:buClr>
              <a:buSzPts val="3458"/>
              <a:buFont typeface="Arial"/>
              <a:buNone/>
            </a:pPr>
            <a:endParaRPr sz="2840" b="0" i="0" u="none" strike="noStrike" cap="none">
              <a:solidFill>
                <a:srgbClr val="FFFFFF"/>
              </a:solidFill>
              <a:latin typeface="Poppins"/>
              <a:ea typeface="Poppins"/>
              <a:cs typeface="Poppins"/>
              <a:sym typeface="Poppins"/>
            </a:endParaRPr>
          </a:p>
        </p:txBody>
      </p:sp>
      <p:sp>
        <p:nvSpPr>
          <p:cNvPr id="150" name="Google Shape;150;p7"/>
          <p:cNvSpPr txBox="1"/>
          <p:nvPr/>
        </p:nvSpPr>
        <p:spPr>
          <a:xfrm rot="5400000">
            <a:off x="-764393" y="4511400"/>
            <a:ext cx="688200" cy="576000"/>
          </a:xfrm>
          <a:prstGeom prst="rect">
            <a:avLst/>
          </a:prstGeom>
          <a:solidFill>
            <a:srgbClr val="434343"/>
          </a:solidFill>
          <a:ln>
            <a:noFill/>
          </a:ln>
        </p:spPr>
        <p:txBody>
          <a:bodyPr spcFirstLastPara="1" wrap="square" lIns="112900" tIns="56450" rIns="112900" bIns="56450" anchor="ctr" anchorCtr="0">
            <a:normAutofit/>
          </a:bodyPr>
          <a:lstStyle/>
          <a:p>
            <a:pPr marL="0" marR="0" lvl="0" indent="0" algn="ctr" rtl="0">
              <a:lnSpc>
                <a:spcPct val="90000"/>
              </a:lnSpc>
              <a:spcBef>
                <a:spcPts val="0"/>
              </a:spcBef>
              <a:spcAft>
                <a:spcPts val="0"/>
              </a:spcAft>
              <a:buClr>
                <a:srgbClr val="FFFFFF"/>
              </a:buClr>
              <a:buSzPts val="3458"/>
              <a:buFont typeface="Arial"/>
              <a:buNone/>
            </a:pPr>
            <a:endParaRPr sz="2840" b="0" i="0" u="none" strike="noStrike" cap="none">
              <a:solidFill>
                <a:srgbClr val="FFFFFF"/>
              </a:solidFill>
              <a:latin typeface="Poppins"/>
              <a:ea typeface="Poppins"/>
              <a:cs typeface="Poppins"/>
              <a:sym typeface="Poppins"/>
            </a:endParaRPr>
          </a:p>
        </p:txBody>
      </p:sp>
      <p:sp>
        <p:nvSpPr>
          <p:cNvPr id="151" name="Google Shape;151;p7"/>
          <p:cNvSpPr txBox="1"/>
          <p:nvPr/>
        </p:nvSpPr>
        <p:spPr>
          <a:xfrm>
            <a:off x="688200" y="2171775"/>
            <a:ext cx="6570000" cy="962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200"/>
              <a:buFont typeface="Arial"/>
              <a:buNone/>
            </a:pPr>
            <a:r>
              <a:rPr lang="es-419" sz="6200" b="1" i="0" u="none" strike="noStrike" cap="none" dirty="0">
                <a:solidFill>
                  <a:srgbClr val="FFFFFF"/>
                </a:solidFill>
                <a:latin typeface="Century Gothic"/>
                <a:ea typeface="Century Gothic"/>
                <a:cs typeface="Century Gothic"/>
                <a:sym typeface="Century Gothic"/>
              </a:rPr>
              <a:t>Gracias</a:t>
            </a:r>
          </a:p>
        </p:txBody>
      </p:sp>
      <p:cxnSp>
        <p:nvCxnSpPr>
          <p:cNvPr id="152" name="Google Shape;152;p7"/>
          <p:cNvCxnSpPr/>
          <p:nvPr/>
        </p:nvCxnSpPr>
        <p:spPr>
          <a:xfrm>
            <a:off x="809625" y="3248025"/>
            <a:ext cx="3505200" cy="0"/>
          </a:xfrm>
          <a:prstGeom prst="straightConnector1">
            <a:avLst/>
          </a:prstGeom>
          <a:noFill/>
          <a:ln w="19050" cap="flat" cmpd="sng">
            <a:solidFill>
              <a:srgbClr val="FFFFFF"/>
            </a:solidFill>
            <a:prstDash val="solid"/>
            <a:round/>
            <a:headEnd type="none" w="sm" len="sm"/>
            <a:tailEnd type="none" w="sm" len="sm"/>
          </a:ln>
        </p:spPr>
      </p:cxnSp>
      <p:pic>
        <p:nvPicPr>
          <p:cNvPr id="153" name="Google Shape;153;p7"/>
          <p:cNvPicPr preferRelativeResize="0"/>
          <p:nvPr/>
        </p:nvPicPr>
        <p:blipFill rotWithShape="1">
          <a:blip r:embed="rId4">
            <a:alphaModFix/>
          </a:blip>
          <a:srcRect/>
          <a:stretch/>
        </p:blipFill>
        <p:spPr>
          <a:xfrm>
            <a:off x="809625" y="106860"/>
            <a:ext cx="1849757" cy="40872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pic>
        <p:nvPicPr>
          <p:cNvPr id="27" name="Picture 2" descr="http://3.bp.blogspot.com/_i09DsApR8kI/S__vgL5NDpI/AAAAAAAAAFo/wEoH_XYwjyg/s1600/Peru_DSC2225-01.jpg">
            <a:extLst>
              <a:ext uri="{FF2B5EF4-FFF2-40B4-BE49-F238E27FC236}">
                <a16:creationId xmlns:a16="http://schemas.microsoft.com/office/drawing/2014/main" id="{DCA6D926-A09A-4D63-8792-7A70C8ABA513}"/>
              </a:ext>
            </a:extLst>
          </p:cNvPr>
          <p:cNvPicPr>
            <a:picLocks noChangeAspect="1" noChangeArrowheads="1"/>
          </p:cNvPicPr>
          <p:nvPr/>
        </p:nvPicPr>
        <p:blipFill rotWithShape="1">
          <a:blip r:embed="rId3" cstate="screen">
            <a:alphaModFix amt="35000"/>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a:ext>
            </a:extLst>
          </a:blip>
          <a:srcRect/>
          <a:stretch/>
        </p:blipFill>
        <p:spPr bwMode="auto">
          <a:xfrm flipH="1">
            <a:off x="-4" y="514351"/>
            <a:ext cx="6423664" cy="4167581"/>
          </a:xfrm>
          <a:prstGeom prst="roundRect">
            <a:avLst>
              <a:gd name="adj" fmla="val 0"/>
            </a:avLst>
          </a:prstGeom>
          <a:solidFill>
            <a:srgbClr val="FFFFFF">
              <a:shade val="85000"/>
            </a:srgbClr>
          </a:solidFill>
          <a:ln>
            <a:noFill/>
          </a:ln>
          <a:effectLst/>
        </p:spPr>
      </p:pic>
      <p:sp>
        <p:nvSpPr>
          <p:cNvPr id="29" name="Rectángulo 28">
            <a:extLst>
              <a:ext uri="{FF2B5EF4-FFF2-40B4-BE49-F238E27FC236}">
                <a16:creationId xmlns:a16="http://schemas.microsoft.com/office/drawing/2014/main" id="{A9E2CDCD-A563-484C-9B83-40663B189199}"/>
              </a:ext>
            </a:extLst>
          </p:cNvPr>
          <p:cNvSpPr/>
          <p:nvPr/>
        </p:nvSpPr>
        <p:spPr>
          <a:xfrm rot="16200000">
            <a:off x="4191279" y="-270796"/>
            <a:ext cx="4167583" cy="5737861"/>
          </a:xfrm>
          <a:prstGeom prst="rect">
            <a:avLst/>
          </a:prstGeom>
          <a:gradFill>
            <a:gsLst>
              <a:gs pos="0">
                <a:schemeClr val="accent1">
                  <a:lumMod val="5000"/>
                  <a:lumOff val="95000"/>
                  <a:alpha val="0"/>
                </a:schemeClr>
              </a:gs>
              <a:gs pos="73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28" name="Picture 8" descr="http://4.bp.blogspot.com/_i09DsApR8kI/S_xB1PQNEPI/AAAAAAAAAAM/M2-rB2uIfL0/s400/peru%2520076.jpg">
            <a:extLst>
              <a:ext uri="{FF2B5EF4-FFF2-40B4-BE49-F238E27FC236}">
                <a16:creationId xmlns:a16="http://schemas.microsoft.com/office/drawing/2014/main" id="{47EAF777-1A66-4214-973E-D37419460C36}"/>
              </a:ext>
            </a:extLst>
          </p:cNvPr>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rot="21056247">
            <a:off x="3339551" y="1000202"/>
            <a:ext cx="1378854" cy="98690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3"/>
          <p:cNvSpPr/>
          <p:nvPr/>
        </p:nvSpPr>
        <p:spPr>
          <a:xfrm rot="10800000">
            <a:off x="0" y="-164"/>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6">
            <a:alphaModFix/>
          </a:blip>
          <a:srcRect/>
          <a:stretch/>
        </p:blipFill>
        <p:spPr>
          <a:xfrm>
            <a:off x="209006" y="79888"/>
            <a:ext cx="1515292" cy="356818"/>
          </a:xfrm>
          <a:prstGeom prst="rect">
            <a:avLst/>
          </a:prstGeom>
          <a:noFill/>
          <a:ln>
            <a:noFill/>
          </a:ln>
        </p:spPr>
      </p:pic>
      <p:sp>
        <p:nvSpPr>
          <p:cNvPr id="22" name="CuadroTexto 21">
            <a:extLst>
              <a:ext uri="{FF2B5EF4-FFF2-40B4-BE49-F238E27FC236}">
                <a16:creationId xmlns:a16="http://schemas.microsoft.com/office/drawing/2014/main" id="{61BB7843-21DC-4391-87C6-D9F936F100C9}"/>
              </a:ext>
            </a:extLst>
          </p:cNvPr>
          <p:cNvSpPr txBox="1"/>
          <p:nvPr/>
        </p:nvSpPr>
        <p:spPr>
          <a:xfrm>
            <a:off x="5268686" y="806409"/>
            <a:ext cx="3535679" cy="830997"/>
          </a:xfrm>
          <a:prstGeom prst="rect">
            <a:avLst/>
          </a:prstGeom>
          <a:noFill/>
        </p:spPr>
        <p:txBody>
          <a:bodyPr wrap="square">
            <a:spAutoFit/>
          </a:bodyPr>
          <a:lstStyle/>
          <a:p>
            <a:pPr algn="just"/>
            <a:r>
              <a:rPr kumimoji="0" lang="es-MX" sz="1200" b="1"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OBJETIVO:</a:t>
            </a:r>
          </a:p>
          <a:p>
            <a:pPr algn="just"/>
            <a:r>
              <a:rPr lang="es-E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sym typeface="Calibri"/>
              </a:rPr>
              <a:t>Mejorar el logro de aprendizajes de los estudiantes de las instituciones educativas públicas de la Educación Básica Regular </a:t>
            </a:r>
            <a:endParaRPr lang="es-PE"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3" name="Google Shape;418;p4">
            <a:extLst>
              <a:ext uri="{FF2B5EF4-FFF2-40B4-BE49-F238E27FC236}">
                <a16:creationId xmlns:a16="http://schemas.microsoft.com/office/drawing/2014/main" id="{68B5E8DC-ED19-4967-9484-0E21AD518972}"/>
              </a:ext>
            </a:extLst>
          </p:cNvPr>
          <p:cNvSpPr txBox="1"/>
          <p:nvPr/>
        </p:nvSpPr>
        <p:spPr>
          <a:xfrm>
            <a:off x="5268686" y="2266490"/>
            <a:ext cx="3535679" cy="2123658"/>
          </a:xfrm>
          <a:prstGeom prst="rect">
            <a:avLst/>
          </a:prstGeom>
          <a:noFill/>
        </p:spPr>
        <p:txBody>
          <a:bodyPr wrap="square">
            <a:spAutoFit/>
          </a:bodyPr>
          <a:lstStyle>
            <a:defPPr lvl="0">
              <a:defRPr lang="es-PE"/>
            </a:defPPr>
            <a:lvl1pPr algn="just">
              <a:defRPr sz="3200" i="0" u="none" strike="noStrike" cap="none">
                <a:solidFill>
                  <a:schemeClr val="tx1">
                    <a:lumMod val="65000"/>
                    <a:lumOff val="35000"/>
                  </a:schemeClr>
                </a:solidFill>
                <a:latin typeface="Arial Nova Cond" panose="020B0506020202020204" pitchFamily="34" charset="0"/>
                <a:ea typeface="Calibri"/>
                <a:cs typeface="Arial" panose="020B0604020202020204"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s-MX" sz="1200" b="1" kern="1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PÚBLICO OBJETIVO:</a:t>
            </a:r>
          </a:p>
          <a:p>
            <a:r>
              <a:rPr lang="es-PE" sz="1200" dirty="0">
                <a:latin typeface="Calibri" panose="020F0502020204030204" pitchFamily="34" charset="0"/>
                <a:ea typeface="Calibri" panose="020F0502020204030204" pitchFamily="34" charset="0"/>
                <a:cs typeface="Calibri" panose="020F0502020204030204" pitchFamily="34" charset="0"/>
              </a:rPr>
              <a:t>Estudiantes de las IIEE públicas y Programas del ciclo II a VII ciclo de la EBR.</a:t>
            </a:r>
          </a:p>
          <a:p>
            <a:r>
              <a:rPr lang="es-PE" sz="1200" dirty="0">
                <a:latin typeface="Calibri" panose="020F0502020204030204" pitchFamily="34" charset="0"/>
                <a:ea typeface="Calibri" panose="020F0502020204030204" pitchFamily="34" charset="0"/>
                <a:cs typeface="Calibri" panose="020F0502020204030204" pitchFamily="34" charset="0"/>
              </a:rPr>
              <a:t> </a:t>
            </a:r>
          </a:p>
          <a:p>
            <a:pPr marL="92075" indent="-92075">
              <a:buFont typeface="Arial" panose="020B0604020202020204" pitchFamily="34" charset="0"/>
              <a:buChar char="•"/>
            </a:pPr>
            <a:r>
              <a:rPr lang="es-PE" sz="1200" dirty="0">
                <a:latin typeface="Calibri" panose="020F0502020204030204" pitchFamily="34" charset="0"/>
                <a:ea typeface="Calibri" panose="020F0502020204030204" pitchFamily="34" charset="0"/>
                <a:cs typeface="Calibri" panose="020F0502020204030204" pitchFamily="34" charset="0"/>
              </a:rPr>
              <a:t>Educación Inicial (3-5 años)	          1,171,726</a:t>
            </a:r>
          </a:p>
          <a:p>
            <a:pPr marL="92075" indent="-92075">
              <a:buFont typeface="Arial" panose="020B0604020202020204" pitchFamily="34" charset="0"/>
              <a:buChar char="•"/>
            </a:pPr>
            <a:r>
              <a:rPr lang="es-PE" sz="1200" dirty="0">
                <a:latin typeface="Calibri" panose="020F0502020204030204" pitchFamily="34" charset="0"/>
                <a:ea typeface="Calibri" panose="020F0502020204030204" pitchFamily="34" charset="0"/>
                <a:cs typeface="Calibri" panose="020F0502020204030204" pitchFamily="34" charset="0"/>
              </a:rPr>
              <a:t>Educación Primaria 	          2,712,124</a:t>
            </a:r>
          </a:p>
          <a:p>
            <a:pPr marL="92075" indent="-92075">
              <a:buFont typeface="Arial" panose="020B0604020202020204" pitchFamily="34" charset="0"/>
              <a:buChar char="•"/>
            </a:pPr>
            <a:r>
              <a:rPr lang="es-PE" sz="1200" dirty="0">
                <a:latin typeface="Calibri" panose="020F0502020204030204" pitchFamily="34" charset="0"/>
                <a:ea typeface="Calibri" panose="020F0502020204030204" pitchFamily="34" charset="0"/>
                <a:cs typeface="Calibri" panose="020F0502020204030204" pitchFamily="34" charset="0"/>
              </a:rPr>
              <a:t>Educación Secundaria 	          2,242,352</a:t>
            </a:r>
          </a:p>
          <a:p>
            <a:endParaRPr lang="es-PE" sz="1200" b="1" u="none" strike="noStrike" dirty="0">
              <a:effectLst/>
              <a:latin typeface="Calibri" panose="020F0502020204030204" pitchFamily="34" charset="0"/>
              <a:ea typeface="Calibri" panose="020F0502020204030204" pitchFamily="34" charset="0"/>
              <a:cs typeface="Calibri" panose="020F0502020204030204" pitchFamily="34" charset="0"/>
            </a:endParaRPr>
          </a:p>
          <a:p>
            <a:r>
              <a:rPr lang="es-PE" sz="1200" b="1" u="none" strike="noStrike" dirty="0">
                <a:effectLst/>
                <a:latin typeface="Calibri" panose="020F0502020204030204" pitchFamily="34" charset="0"/>
                <a:ea typeface="Calibri" panose="020F0502020204030204" pitchFamily="34" charset="0"/>
                <a:cs typeface="Calibri" panose="020F0502020204030204" pitchFamily="34" charset="0"/>
              </a:rPr>
              <a:t>Total Población Objetivo</a:t>
            </a:r>
            <a:r>
              <a:rPr lang="es-PE" sz="1200" u="none" strike="noStrike" dirty="0">
                <a:effectLst/>
                <a:latin typeface="Calibri" panose="020F0502020204030204" pitchFamily="34" charset="0"/>
                <a:ea typeface="Calibri" panose="020F0502020204030204" pitchFamily="34" charset="0"/>
                <a:cs typeface="Calibri" panose="020F0502020204030204" pitchFamily="34" charset="0"/>
              </a:rPr>
              <a:t>: </a:t>
            </a:r>
            <a:r>
              <a:rPr lang="es-PE" sz="1200" dirty="0">
                <a:solidFill>
                  <a:schemeClr val="tx1"/>
                </a:solidFill>
                <a:latin typeface="Calibri" panose="020F0502020204030204" pitchFamily="34" charset="0"/>
                <a:ea typeface="Calibri" panose="020F0502020204030204" pitchFamily="34" charset="0"/>
                <a:cs typeface="Calibri" panose="020F0502020204030204" pitchFamily="34" charset="0"/>
              </a:rPr>
              <a:t>	          6,126,202</a:t>
            </a:r>
          </a:p>
          <a:p>
            <a:endParaRPr lang="es-PE"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s-PE" sz="900" dirty="0">
                <a:solidFill>
                  <a:schemeClr val="tx1"/>
                </a:solidFill>
                <a:latin typeface="Calibri" panose="020F0502020204030204" pitchFamily="34" charset="0"/>
                <a:ea typeface="Calibri" panose="020F0502020204030204" pitchFamily="34" charset="0"/>
                <a:cs typeface="Calibri" panose="020F0502020204030204" pitchFamily="34" charset="0"/>
              </a:rPr>
              <a:t>Fuente: Censo Educativo 2025</a:t>
            </a:r>
          </a:p>
        </p:txBody>
      </p:sp>
      <p:sp>
        <p:nvSpPr>
          <p:cNvPr id="2" name="CuadroTexto 1">
            <a:extLst>
              <a:ext uri="{FF2B5EF4-FFF2-40B4-BE49-F238E27FC236}">
                <a16:creationId xmlns:a16="http://schemas.microsoft.com/office/drawing/2014/main" id="{773E5C73-93AF-48DA-83B3-7BEC9D21E5FC}"/>
              </a:ext>
            </a:extLst>
          </p:cNvPr>
          <p:cNvSpPr txBox="1"/>
          <p:nvPr/>
        </p:nvSpPr>
        <p:spPr>
          <a:xfrm>
            <a:off x="8804365" y="4804117"/>
            <a:ext cx="213026" cy="307777"/>
          </a:xfrm>
          <a:prstGeom prst="rect">
            <a:avLst/>
          </a:prstGeom>
          <a:noFill/>
        </p:spPr>
        <p:txBody>
          <a:bodyPr wrap="square" rtlCol="0">
            <a:spAutoFit/>
          </a:bodyPr>
          <a:lstStyle/>
          <a:p>
            <a:r>
              <a:rPr lang="es-PE" dirty="0">
                <a:solidFill>
                  <a:schemeClr val="bg1"/>
                </a:solidFill>
              </a:rPr>
              <a:t>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cxnSp>
        <p:nvCxnSpPr>
          <p:cNvPr id="39" name="Conector recto 38">
            <a:extLst>
              <a:ext uri="{FF2B5EF4-FFF2-40B4-BE49-F238E27FC236}">
                <a16:creationId xmlns:a16="http://schemas.microsoft.com/office/drawing/2014/main" id="{E0ECCA84-8A18-4872-BD21-B2217648EE18}"/>
              </a:ext>
            </a:extLst>
          </p:cNvPr>
          <p:cNvCxnSpPr>
            <a:cxnSpLocks/>
          </p:cNvCxnSpPr>
          <p:nvPr/>
        </p:nvCxnSpPr>
        <p:spPr>
          <a:xfrm>
            <a:off x="204580" y="715840"/>
            <a:ext cx="0" cy="1486941"/>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40" name="Rectángulo 39">
            <a:extLst>
              <a:ext uri="{FF2B5EF4-FFF2-40B4-BE49-F238E27FC236}">
                <a16:creationId xmlns:a16="http://schemas.microsoft.com/office/drawing/2014/main" id="{2E49A430-D73A-4C25-9F99-7385B6BE9E4A}"/>
              </a:ext>
            </a:extLst>
          </p:cNvPr>
          <p:cNvSpPr/>
          <p:nvPr/>
        </p:nvSpPr>
        <p:spPr>
          <a:xfrm>
            <a:off x="284334" y="846906"/>
            <a:ext cx="2079771" cy="409569"/>
          </a:xfrm>
          <a:prstGeom prst="rect">
            <a:avLst/>
          </a:prstGeom>
          <a:solidFill>
            <a:schemeClr val="bg1">
              <a:lumMod val="95000"/>
            </a:schemeClr>
          </a:solidFill>
          <a:ln>
            <a:solidFill>
              <a:schemeClr val="bg1">
                <a:lumMod val="50000"/>
              </a:schemeClr>
            </a:solidFill>
            <a:prstDash val="sysDash"/>
          </a:ln>
        </p:spPr>
        <p:txBody>
          <a:bodyPr wrap="square" anchor="ctr">
            <a:noAutofit/>
          </a:bodyPr>
          <a:lstStyle/>
          <a:p>
            <a:pPr algn="ct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2007: Creación del Programa Estratégico Logros de Aprendizaje al finalizar el III Ciclo de la EBR.</a:t>
            </a:r>
          </a:p>
        </p:txBody>
      </p:sp>
      <p:sp>
        <p:nvSpPr>
          <p:cNvPr id="41" name="Rectángulo 40">
            <a:extLst>
              <a:ext uri="{FF2B5EF4-FFF2-40B4-BE49-F238E27FC236}">
                <a16:creationId xmlns:a16="http://schemas.microsoft.com/office/drawing/2014/main" id="{225C19B1-AD33-4259-903B-CE6C430335C6}"/>
              </a:ext>
            </a:extLst>
          </p:cNvPr>
          <p:cNvSpPr/>
          <p:nvPr/>
        </p:nvSpPr>
        <p:spPr>
          <a:xfrm>
            <a:off x="317682" y="1333252"/>
            <a:ext cx="2046424" cy="671169"/>
          </a:xfrm>
          <a:prstGeom prst="rect">
            <a:avLst/>
          </a:prstGeom>
          <a:solidFill>
            <a:schemeClr val="bg1">
              <a:lumMod val="95000"/>
            </a:schemeClr>
          </a:solidFill>
          <a:ln>
            <a:solidFill>
              <a:schemeClr val="bg1">
                <a:lumMod val="50000"/>
              </a:schemeClr>
            </a:solidFill>
            <a:prstDash val="sysDash"/>
          </a:ln>
        </p:spPr>
        <p:txBody>
          <a:bodyPr wrap="square" anchor="ctr">
            <a:noAutofit/>
          </a:bodyPr>
          <a:lstStyle/>
          <a:p>
            <a:pPr algn="ct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Objetivo General: Los estudiantes que culminan el </a:t>
            </a:r>
            <a:r>
              <a:rPr lang="es-PE" sz="750" dirty="0">
                <a:solidFill>
                  <a:srgbClr val="FF0000"/>
                </a:solidFill>
                <a:latin typeface="Calibri" panose="020F0502020204030204" pitchFamily="34" charset="0"/>
                <a:ea typeface="Calibri" panose="020F0502020204030204" pitchFamily="34" charset="0"/>
                <a:cs typeface="Calibri" panose="020F0502020204030204" pitchFamily="34" charset="0"/>
              </a:rPr>
              <a:t>segundo grado </a:t>
            </a: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de primaria obtienen los niveles esperados de aprendizaje en comunicación integral y lógico matemático</a:t>
            </a:r>
          </a:p>
        </p:txBody>
      </p:sp>
      <p:sp>
        <p:nvSpPr>
          <p:cNvPr id="42" name="Rectángulo 41">
            <a:extLst>
              <a:ext uri="{FF2B5EF4-FFF2-40B4-BE49-F238E27FC236}">
                <a16:creationId xmlns:a16="http://schemas.microsoft.com/office/drawing/2014/main" id="{81A02BF4-EE6D-483D-A76F-6FD56408355B}"/>
              </a:ext>
            </a:extLst>
          </p:cNvPr>
          <p:cNvSpPr/>
          <p:nvPr/>
        </p:nvSpPr>
        <p:spPr>
          <a:xfrm>
            <a:off x="2483816" y="1362075"/>
            <a:ext cx="1910776" cy="608852"/>
          </a:xfrm>
          <a:prstGeom prst="rect">
            <a:avLst/>
          </a:prstGeom>
          <a:solidFill>
            <a:schemeClr val="bg1">
              <a:lumMod val="95000"/>
            </a:schemeClr>
          </a:solidFill>
          <a:ln>
            <a:solidFill>
              <a:schemeClr val="bg1">
                <a:lumMod val="50000"/>
              </a:schemeClr>
            </a:solidFill>
            <a:prstDash val="sysDash"/>
          </a:ln>
        </p:spPr>
        <p:txBody>
          <a:bodyPr wrap="square" anchor="ctr">
            <a:noAutofit/>
          </a:bodyPr>
          <a:lstStyle/>
          <a:p>
            <a:pPr algn="ct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Se desarrollan tres (03) Programas Estratégicos, uno por nivel, </a:t>
            </a:r>
            <a:r>
              <a:rPr lang="es-PE" sz="750" dirty="0">
                <a:solidFill>
                  <a:srgbClr val="FF0000"/>
                </a:solidFill>
                <a:latin typeface="Calibri" panose="020F0502020204030204" pitchFamily="34" charset="0"/>
                <a:ea typeface="Calibri" panose="020F0502020204030204" pitchFamily="34" charset="0"/>
                <a:cs typeface="Calibri" panose="020F0502020204030204" pitchFamily="34" charset="0"/>
              </a:rPr>
              <a:t>Inicial, Primaria y Secundaria</a:t>
            </a: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a:t>
            </a:r>
          </a:p>
        </p:txBody>
      </p:sp>
      <p:sp>
        <p:nvSpPr>
          <p:cNvPr id="43" name="Rectángulo 42">
            <a:extLst>
              <a:ext uri="{FF2B5EF4-FFF2-40B4-BE49-F238E27FC236}">
                <a16:creationId xmlns:a16="http://schemas.microsoft.com/office/drawing/2014/main" id="{D94F08D7-549F-44EE-ACC6-723BBA7B3C5D}"/>
              </a:ext>
            </a:extLst>
          </p:cNvPr>
          <p:cNvSpPr/>
          <p:nvPr/>
        </p:nvSpPr>
        <p:spPr>
          <a:xfrm>
            <a:off x="4499727" y="1378914"/>
            <a:ext cx="1949706" cy="670057"/>
          </a:xfrm>
          <a:prstGeom prst="rect">
            <a:avLst/>
          </a:prstGeom>
          <a:solidFill>
            <a:schemeClr val="bg1">
              <a:lumMod val="95000"/>
            </a:schemeClr>
          </a:solidFill>
          <a:ln>
            <a:solidFill>
              <a:schemeClr val="bg1">
                <a:lumMod val="50000"/>
              </a:schemeClr>
            </a:solidFill>
            <a:prstDash val="sysDash"/>
          </a:ln>
        </p:spPr>
        <p:txBody>
          <a:bodyPr wrap="square" anchor="ctr">
            <a:noAutofit/>
          </a:bodyPr>
          <a:lstStyle/>
          <a:p>
            <a:pPr algn="ct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Se consolidan los tres (03) Programas Estratégicos </a:t>
            </a:r>
            <a:r>
              <a:rPr lang="es-PE" sz="750" dirty="0">
                <a:solidFill>
                  <a:srgbClr val="FF0000"/>
                </a:solidFill>
                <a:latin typeface="Calibri" panose="020F0502020204030204" pitchFamily="34" charset="0"/>
                <a:ea typeface="Calibri" panose="020F0502020204030204" pitchFamily="34" charset="0"/>
                <a:cs typeface="Calibri" panose="020F0502020204030204" pitchFamily="34" charset="0"/>
              </a:rPr>
              <a:t>en un solo Programa Presupuestal: 0090 </a:t>
            </a: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“Logros de Aprendizaje de los Estudiantes de la EBR” (PELA)</a:t>
            </a:r>
          </a:p>
        </p:txBody>
      </p:sp>
      <p:sp>
        <p:nvSpPr>
          <p:cNvPr id="44" name="Rectángulo 43">
            <a:extLst>
              <a:ext uri="{FF2B5EF4-FFF2-40B4-BE49-F238E27FC236}">
                <a16:creationId xmlns:a16="http://schemas.microsoft.com/office/drawing/2014/main" id="{57683D2D-F8AF-4264-B255-A9EF02AE8433}"/>
              </a:ext>
            </a:extLst>
          </p:cNvPr>
          <p:cNvSpPr/>
          <p:nvPr/>
        </p:nvSpPr>
        <p:spPr>
          <a:xfrm>
            <a:off x="6563740" y="1284807"/>
            <a:ext cx="1949705" cy="764164"/>
          </a:xfrm>
          <a:prstGeom prst="rect">
            <a:avLst/>
          </a:prstGeom>
          <a:solidFill>
            <a:schemeClr val="bg1">
              <a:lumMod val="95000"/>
            </a:schemeClr>
          </a:solidFill>
          <a:ln>
            <a:solidFill>
              <a:schemeClr val="bg1">
                <a:lumMod val="50000"/>
              </a:schemeClr>
            </a:solidFill>
            <a:prstDash val="sysDash"/>
          </a:ln>
        </p:spPr>
        <p:txBody>
          <a:bodyPr wrap="square" anchor="ctr">
            <a:noAutofit/>
          </a:bodyPr>
          <a:lstStyle/>
          <a:p>
            <a:pPr algn="ct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Se incorpora un producto para evaluación del </a:t>
            </a:r>
            <a:r>
              <a:rPr lang="es-PE" sz="750" dirty="0">
                <a:solidFill>
                  <a:srgbClr val="FF0000"/>
                </a:solidFill>
                <a:latin typeface="Calibri" panose="020F0502020204030204" pitchFamily="34" charset="0"/>
                <a:ea typeface="Calibri" panose="020F0502020204030204" pitchFamily="34" charset="0"/>
                <a:cs typeface="Calibri" panose="020F0502020204030204" pitchFamily="34" charset="0"/>
              </a:rPr>
              <a:t>desempeño docente, acceso y formación de directores y las evaluaciones de ascensos de docentes </a:t>
            </a:r>
            <a:r>
              <a:rPr lang="es-PE" sz="75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en el marco de la Ley de Reforma Magisterial</a:t>
            </a:r>
          </a:p>
        </p:txBody>
      </p:sp>
      <p:grpSp>
        <p:nvGrpSpPr>
          <p:cNvPr id="47" name="Agrupar 2">
            <a:extLst>
              <a:ext uri="{FF2B5EF4-FFF2-40B4-BE49-F238E27FC236}">
                <a16:creationId xmlns:a16="http://schemas.microsoft.com/office/drawing/2014/main" id="{CA363682-0BF9-475D-9D40-B88367BD9103}"/>
              </a:ext>
            </a:extLst>
          </p:cNvPr>
          <p:cNvGrpSpPr/>
          <p:nvPr/>
        </p:nvGrpSpPr>
        <p:grpSpPr>
          <a:xfrm>
            <a:off x="204580" y="2135836"/>
            <a:ext cx="8583185" cy="330125"/>
            <a:chOff x="367958" y="2601204"/>
            <a:chExt cx="11644782" cy="457148"/>
          </a:xfrm>
        </p:grpSpPr>
        <p:sp>
          <p:nvSpPr>
            <p:cNvPr id="48" name="Cheurón 13">
              <a:extLst>
                <a:ext uri="{FF2B5EF4-FFF2-40B4-BE49-F238E27FC236}">
                  <a16:creationId xmlns:a16="http://schemas.microsoft.com/office/drawing/2014/main" id="{FA4A7705-B914-443A-ADD9-A24B00D2F467}"/>
                </a:ext>
              </a:extLst>
            </p:cNvPr>
            <p:cNvSpPr/>
            <p:nvPr/>
          </p:nvSpPr>
          <p:spPr>
            <a:xfrm>
              <a:off x="6195172" y="2616222"/>
              <a:ext cx="2740473" cy="442130"/>
            </a:xfrm>
            <a:prstGeom prst="chevr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600" b="1" dirty="0">
                  <a:solidFill>
                    <a:schemeClr val="bg1"/>
                  </a:solidFill>
                  <a:latin typeface="Calibri"/>
                  <a:cs typeface="Calibri"/>
                </a:rPr>
                <a:t>2013 - 2015</a:t>
              </a:r>
            </a:p>
          </p:txBody>
        </p:sp>
        <p:sp>
          <p:nvSpPr>
            <p:cNvPr id="49" name="Cheurón 15">
              <a:extLst>
                <a:ext uri="{FF2B5EF4-FFF2-40B4-BE49-F238E27FC236}">
                  <a16:creationId xmlns:a16="http://schemas.microsoft.com/office/drawing/2014/main" id="{AE4711BF-957A-452A-B4E3-3FA152E3D536}"/>
                </a:ext>
              </a:extLst>
            </p:cNvPr>
            <p:cNvSpPr/>
            <p:nvPr/>
          </p:nvSpPr>
          <p:spPr>
            <a:xfrm>
              <a:off x="3221293" y="2601204"/>
              <a:ext cx="3077264" cy="442130"/>
            </a:xfrm>
            <a:prstGeom prst="chevr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600" b="1" dirty="0">
                  <a:solidFill>
                    <a:schemeClr val="bg1"/>
                  </a:solidFill>
                  <a:latin typeface="Calibri"/>
                  <a:cs typeface="Calibri"/>
                </a:rPr>
                <a:t>2012</a:t>
              </a:r>
            </a:p>
          </p:txBody>
        </p:sp>
        <p:sp>
          <p:nvSpPr>
            <p:cNvPr id="50" name="Cheurón 23">
              <a:extLst>
                <a:ext uri="{FF2B5EF4-FFF2-40B4-BE49-F238E27FC236}">
                  <a16:creationId xmlns:a16="http://schemas.microsoft.com/office/drawing/2014/main" id="{33FBE187-EA3D-4DD6-81DB-E6FBB0E1CB14}"/>
                </a:ext>
              </a:extLst>
            </p:cNvPr>
            <p:cNvSpPr/>
            <p:nvPr/>
          </p:nvSpPr>
          <p:spPr>
            <a:xfrm>
              <a:off x="367958" y="2601204"/>
              <a:ext cx="2954936" cy="442130"/>
            </a:xfrm>
            <a:prstGeom prst="chevr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600" b="1" dirty="0">
                  <a:solidFill>
                    <a:schemeClr val="bg1"/>
                  </a:solidFill>
                  <a:latin typeface="Calibri"/>
                  <a:cs typeface="Calibri"/>
                </a:rPr>
                <a:t>2008 - 2011</a:t>
              </a:r>
            </a:p>
          </p:txBody>
        </p:sp>
        <p:sp>
          <p:nvSpPr>
            <p:cNvPr id="51" name="Cheurón 57">
              <a:extLst>
                <a:ext uri="{FF2B5EF4-FFF2-40B4-BE49-F238E27FC236}">
                  <a16:creationId xmlns:a16="http://schemas.microsoft.com/office/drawing/2014/main" id="{B43B8D0B-4136-4ECE-938B-890B00B2A7DE}"/>
                </a:ext>
              </a:extLst>
            </p:cNvPr>
            <p:cNvSpPr/>
            <p:nvPr/>
          </p:nvSpPr>
          <p:spPr>
            <a:xfrm>
              <a:off x="8840332" y="2601204"/>
              <a:ext cx="3172408" cy="442130"/>
            </a:xfrm>
            <a:prstGeom prst="chevr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600" b="1" dirty="0">
                  <a:solidFill>
                    <a:schemeClr val="bg1"/>
                  </a:solidFill>
                  <a:latin typeface="Calibri"/>
                  <a:cs typeface="Calibri"/>
                </a:rPr>
                <a:t>2016 - 2026</a:t>
              </a:r>
            </a:p>
          </p:txBody>
        </p:sp>
      </p:grpSp>
      <p:sp>
        <p:nvSpPr>
          <p:cNvPr id="52" name="Rectángulo 51">
            <a:extLst>
              <a:ext uri="{FF2B5EF4-FFF2-40B4-BE49-F238E27FC236}">
                <a16:creationId xmlns:a16="http://schemas.microsoft.com/office/drawing/2014/main" id="{2FD6A501-2D00-4023-A2CA-A3670EC91054}"/>
              </a:ext>
            </a:extLst>
          </p:cNvPr>
          <p:cNvSpPr/>
          <p:nvPr/>
        </p:nvSpPr>
        <p:spPr>
          <a:xfrm>
            <a:off x="284334" y="2681502"/>
            <a:ext cx="1943387" cy="1369960"/>
          </a:xfrm>
          <a:prstGeom prst="rect">
            <a:avLst/>
          </a:prstGeom>
          <a:noFill/>
          <a:ln>
            <a:noFill/>
            <a:prstDash val="sysDash"/>
          </a:ln>
        </p:spPr>
        <p:txBody>
          <a:bodyPr wrap="square" anchor="ctr">
            <a:noAutofit/>
          </a:bodyPr>
          <a:lstStyle/>
          <a:p>
            <a:r>
              <a:rPr lang="es-PE" sz="750" dirty="0">
                <a:solidFill>
                  <a:schemeClr val="tx1">
                    <a:lumMod val="65000"/>
                    <a:lumOff val="35000"/>
                  </a:schemeClr>
                </a:solidFill>
                <a:latin typeface="Calibri"/>
                <a:cs typeface="Calibri"/>
              </a:rPr>
              <a:t>1. Niños y niñas cuentan con competencias básicas en Comunicación Integral (CI) y Lógico Matemática (LM) en el II Ciclo de la EBR.</a:t>
            </a:r>
          </a:p>
          <a:p>
            <a:endParaRPr lang="es-PE" sz="300" dirty="0">
              <a:solidFill>
                <a:schemeClr val="tx1">
                  <a:lumMod val="65000"/>
                  <a:lumOff val="35000"/>
                </a:schemeClr>
              </a:solidFill>
              <a:latin typeface="Calibri"/>
              <a:cs typeface="Calibri"/>
            </a:endParaRPr>
          </a:p>
          <a:p>
            <a:r>
              <a:rPr lang="es-PE" sz="750" dirty="0">
                <a:solidFill>
                  <a:schemeClr val="tx1">
                    <a:lumMod val="65000"/>
                    <a:lumOff val="35000"/>
                  </a:schemeClr>
                </a:solidFill>
                <a:latin typeface="Calibri"/>
                <a:cs typeface="Calibri"/>
              </a:rPr>
              <a:t>2. Docentes de 1° y 2° grado de primaria con recursos y competencias para el proceso de enseñanza y aprendizaje de calidad en CI y LM.</a:t>
            </a:r>
          </a:p>
          <a:p>
            <a:endParaRPr lang="es-PE" sz="300" dirty="0">
              <a:solidFill>
                <a:schemeClr val="tx1">
                  <a:lumMod val="65000"/>
                  <a:lumOff val="35000"/>
                </a:schemeClr>
              </a:solidFill>
              <a:latin typeface="Calibri"/>
              <a:cs typeface="Calibri"/>
            </a:endParaRPr>
          </a:p>
          <a:p>
            <a:r>
              <a:rPr lang="es-PE" sz="750" dirty="0">
                <a:solidFill>
                  <a:schemeClr val="tx1">
                    <a:lumMod val="65000"/>
                    <a:lumOff val="35000"/>
                  </a:schemeClr>
                </a:solidFill>
                <a:latin typeface="Calibri"/>
                <a:cs typeface="Calibri"/>
              </a:rPr>
              <a:t>3. Infraestructura y equipamiento adecuados para inicial y primaria.</a:t>
            </a:r>
          </a:p>
        </p:txBody>
      </p:sp>
      <p:sp>
        <p:nvSpPr>
          <p:cNvPr id="53" name="CuadroTexto 52">
            <a:extLst>
              <a:ext uri="{FF2B5EF4-FFF2-40B4-BE49-F238E27FC236}">
                <a16:creationId xmlns:a16="http://schemas.microsoft.com/office/drawing/2014/main" id="{380D5C9B-A319-4D47-BBA6-8B41E98DF8A2}"/>
              </a:ext>
            </a:extLst>
          </p:cNvPr>
          <p:cNvSpPr txBox="1"/>
          <p:nvPr/>
        </p:nvSpPr>
        <p:spPr>
          <a:xfrm>
            <a:off x="212907" y="2514695"/>
            <a:ext cx="827222" cy="207749"/>
          </a:xfrm>
          <a:prstGeom prst="rect">
            <a:avLst/>
          </a:prstGeom>
          <a:noFill/>
        </p:spPr>
        <p:txBody>
          <a:bodyPr wrap="square" rtlCol="0">
            <a:spAutoFit/>
          </a:bodyPr>
          <a:lstStyle/>
          <a:p>
            <a:r>
              <a:rPr lang="es-PE" sz="750" b="1" dirty="0">
                <a:solidFill>
                  <a:srgbClr val="005EA8"/>
                </a:solidFill>
                <a:latin typeface="Calibri"/>
                <a:cs typeface="Calibri"/>
              </a:rPr>
              <a:t>3 productos:</a:t>
            </a:r>
          </a:p>
        </p:txBody>
      </p:sp>
      <p:sp>
        <p:nvSpPr>
          <p:cNvPr id="54" name="CuadroTexto 53">
            <a:extLst>
              <a:ext uri="{FF2B5EF4-FFF2-40B4-BE49-F238E27FC236}">
                <a16:creationId xmlns:a16="http://schemas.microsoft.com/office/drawing/2014/main" id="{5E57E7E7-2EC2-4C02-B518-8C5429A1B066}"/>
              </a:ext>
            </a:extLst>
          </p:cNvPr>
          <p:cNvSpPr txBox="1"/>
          <p:nvPr/>
        </p:nvSpPr>
        <p:spPr>
          <a:xfrm>
            <a:off x="2340941" y="2514695"/>
            <a:ext cx="1376775" cy="207749"/>
          </a:xfrm>
          <a:prstGeom prst="rect">
            <a:avLst/>
          </a:prstGeom>
          <a:noFill/>
        </p:spPr>
        <p:txBody>
          <a:bodyPr wrap="square" rtlCol="0">
            <a:spAutoFit/>
          </a:bodyPr>
          <a:lstStyle/>
          <a:p>
            <a:r>
              <a:rPr lang="es-PE" sz="750" b="1" dirty="0">
                <a:solidFill>
                  <a:srgbClr val="005EA8"/>
                </a:solidFill>
                <a:latin typeface="Calibri"/>
                <a:cs typeface="Calibri"/>
              </a:rPr>
              <a:t>4 Productos generales:</a:t>
            </a:r>
          </a:p>
        </p:txBody>
      </p:sp>
      <p:sp>
        <p:nvSpPr>
          <p:cNvPr id="55" name="CuadroTexto 54">
            <a:extLst>
              <a:ext uri="{FF2B5EF4-FFF2-40B4-BE49-F238E27FC236}">
                <a16:creationId xmlns:a16="http://schemas.microsoft.com/office/drawing/2014/main" id="{4E5E9058-6CBD-484E-B009-1C38D46EBE3D}"/>
              </a:ext>
            </a:extLst>
          </p:cNvPr>
          <p:cNvSpPr txBox="1"/>
          <p:nvPr/>
        </p:nvSpPr>
        <p:spPr>
          <a:xfrm>
            <a:off x="4583446" y="2513293"/>
            <a:ext cx="896147" cy="207749"/>
          </a:xfrm>
          <a:prstGeom prst="rect">
            <a:avLst/>
          </a:prstGeom>
          <a:noFill/>
        </p:spPr>
        <p:txBody>
          <a:bodyPr wrap="square" rtlCol="0">
            <a:spAutoFit/>
          </a:bodyPr>
          <a:lstStyle/>
          <a:p>
            <a:r>
              <a:rPr lang="es-PE" sz="750" b="1" dirty="0">
                <a:solidFill>
                  <a:srgbClr val="005EA8"/>
                </a:solidFill>
                <a:latin typeface="Calibri"/>
                <a:cs typeface="Calibri"/>
              </a:rPr>
              <a:t>4 Productos</a:t>
            </a:r>
          </a:p>
        </p:txBody>
      </p:sp>
      <p:sp>
        <p:nvSpPr>
          <p:cNvPr id="56" name="Rectángulo 55">
            <a:extLst>
              <a:ext uri="{FF2B5EF4-FFF2-40B4-BE49-F238E27FC236}">
                <a16:creationId xmlns:a16="http://schemas.microsoft.com/office/drawing/2014/main" id="{C02D7A6D-6776-4224-8D5D-A7C38A0DE486}"/>
              </a:ext>
            </a:extLst>
          </p:cNvPr>
          <p:cNvSpPr/>
          <p:nvPr/>
        </p:nvSpPr>
        <p:spPr>
          <a:xfrm>
            <a:off x="4645341" y="2697958"/>
            <a:ext cx="1767220" cy="1767150"/>
          </a:xfrm>
          <a:prstGeom prst="rect">
            <a:avLst/>
          </a:prstGeom>
          <a:noFill/>
          <a:ln>
            <a:noFill/>
            <a:prstDash val="sysDash"/>
          </a:ln>
        </p:spPr>
        <p:txBody>
          <a:bodyPr wrap="square" anchor="t">
            <a:noAutofit/>
          </a:bodyPr>
          <a:lstStyle/>
          <a:p>
            <a:r>
              <a:rPr lang="es-PE" sz="750" dirty="0">
                <a:solidFill>
                  <a:schemeClr val="tx1">
                    <a:lumMod val="65000"/>
                    <a:lumOff val="35000"/>
                  </a:schemeClr>
                </a:solidFill>
                <a:latin typeface="Calibri"/>
                <a:cs typeface="Calibri"/>
              </a:rPr>
              <a:t>1. 3000385: Instituciones educativas con condiciones para el cumplimiento de horas lectivas normadas.</a:t>
            </a:r>
          </a:p>
          <a:p>
            <a:endParaRPr lang="es-PE" sz="300" dirty="0">
              <a:solidFill>
                <a:schemeClr val="tx1">
                  <a:lumMod val="65000"/>
                  <a:lumOff val="35000"/>
                </a:schemeClr>
              </a:solidFill>
              <a:latin typeface="Calibri"/>
              <a:cs typeface="Calibri"/>
            </a:endParaRPr>
          </a:p>
          <a:p>
            <a:r>
              <a:rPr lang="es-PE" sz="750" dirty="0">
                <a:solidFill>
                  <a:schemeClr val="tx1">
                    <a:lumMod val="65000"/>
                    <a:lumOff val="35000"/>
                  </a:schemeClr>
                </a:solidFill>
                <a:latin typeface="Calibri"/>
                <a:cs typeface="Calibri"/>
              </a:rPr>
              <a:t>2. 3000386: Docentes preparados implementan el Currículo basado en estándares de calidad.</a:t>
            </a:r>
          </a:p>
          <a:p>
            <a:endParaRPr lang="es-PE" sz="400" dirty="0">
              <a:solidFill>
                <a:schemeClr val="tx1">
                  <a:lumMod val="65000"/>
                  <a:lumOff val="35000"/>
                </a:schemeClr>
              </a:solidFill>
              <a:latin typeface="Calibri"/>
              <a:cs typeface="Calibri"/>
            </a:endParaRPr>
          </a:p>
          <a:p>
            <a:r>
              <a:rPr lang="es-PE" sz="750" dirty="0">
                <a:solidFill>
                  <a:schemeClr val="tx1">
                    <a:lumMod val="65000"/>
                    <a:lumOff val="35000"/>
                  </a:schemeClr>
                </a:solidFill>
                <a:latin typeface="Calibri"/>
                <a:cs typeface="Calibri"/>
              </a:rPr>
              <a:t>3. 3000387: Estudiantes de EBR cuentan con materiales educativos necesarios para el logro de los estándares de aprendizajes.</a:t>
            </a:r>
          </a:p>
          <a:p>
            <a:endParaRPr lang="es-PE" sz="400" dirty="0">
              <a:solidFill>
                <a:schemeClr val="tx1">
                  <a:lumMod val="65000"/>
                  <a:lumOff val="35000"/>
                </a:schemeClr>
              </a:solidFill>
              <a:latin typeface="Calibri"/>
              <a:cs typeface="Calibri"/>
            </a:endParaRPr>
          </a:p>
          <a:p>
            <a:r>
              <a:rPr lang="es-PE" sz="750" dirty="0">
                <a:solidFill>
                  <a:schemeClr val="tx1">
                    <a:lumMod val="65000"/>
                    <a:lumOff val="35000"/>
                  </a:schemeClr>
                </a:solidFill>
                <a:latin typeface="Calibri"/>
                <a:cs typeface="Calibri"/>
              </a:rPr>
              <a:t>4. 3000388: Evaluación de los aprendizajes y de la calidad educativa.</a:t>
            </a:r>
          </a:p>
          <a:p>
            <a:endParaRPr lang="es-PE" sz="750" dirty="0">
              <a:solidFill>
                <a:schemeClr val="tx1">
                  <a:lumMod val="65000"/>
                  <a:lumOff val="35000"/>
                </a:schemeClr>
              </a:solidFill>
              <a:latin typeface="Calibri"/>
              <a:cs typeface="Calibri"/>
            </a:endParaRPr>
          </a:p>
          <a:p>
            <a:endParaRPr lang="es-PE" sz="750" dirty="0">
              <a:solidFill>
                <a:schemeClr val="tx1">
                  <a:lumMod val="65000"/>
                  <a:lumOff val="35000"/>
                </a:schemeClr>
              </a:solidFill>
              <a:latin typeface="Calibri"/>
              <a:cs typeface="Calibri"/>
            </a:endParaRPr>
          </a:p>
          <a:p>
            <a:pPr>
              <a:buAutoNum type="arabicPeriod"/>
            </a:pPr>
            <a:endParaRPr lang="es-PE" sz="750" dirty="0">
              <a:solidFill>
                <a:schemeClr val="tx1">
                  <a:lumMod val="65000"/>
                  <a:lumOff val="35000"/>
                </a:schemeClr>
              </a:solidFill>
              <a:latin typeface="Calibri"/>
              <a:cs typeface="Calibri"/>
            </a:endParaRPr>
          </a:p>
        </p:txBody>
      </p:sp>
      <p:sp>
        <p:nvSpPr>
          <p:cNvPr id="57" name="Rectángulo 56">
            <a:extLst>
              <a:ext uri="{FF2B5EF4-FFF2-40B4-BE49-F238E27FC236}">
                <a16:creationId xmlns:a16="http://schemas.microsoft.com/office/drawing/2014/main" id="{62580CE4-CDD4-4D95-81AC-22E88CB387EC}"/>
              </a:ext>
            </a:extLst>
          </p:cNvPr>
          <p:cNvSpPr/>
          <p:nvPr/>
        </p:nvSpPr>
        <p:spPr>
          <a:xfrm>
            <a:off x="6572575" y="2721853"/>
            <a:ext cx="2338332" cy="2023799"/>
          </a:xfrm>
          <a:prstGeom prst="rect">
            <a:avLst/>
          </a:prstGeom>
          <a:noFill/>
          <a:ln>
            <a:noFill/>
            <a:prstDash val="sysDash"/>
          </a:ln>
        </p:spPr>
        <p:txBody>
          <a:bodyPr wrap="square" anchor="t">
            <a:noAutofit/>
          </a:bodyPr>
          <a:lstStyle/>
          <a:p>
            <a: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t>1. 3000385: Instituciones educativas con condiciones para el cumplimiento de horas lectivas normadas.</a:t>
            </a:r>
            <a:b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br>
            <a:endParaRPr lang="es-PE" sz="300" dirty="0">
              <a:solidFill>
                <a:srgbClr val="595959"/>
              </a:solidFill>
              <a:latin typeface="Calibri" panose="020F0502020204030204" pitchFamily="34" charset="0"/>
              <a:ea typeface="Calibri" panose="020F0502020204030204" pitchFamily="34" charset="0"/>
              <a:cs typeface="Calibri" panose="020F0502020204030204" pitchFamily="34" charset="0"/>
            </a:endParaRPr>
          </a:p>
          <a:p>
            <a: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t>2. 3000386: Docentes preparados implementan el Currículo.</a:t>
            </a:r>
            <a:b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br>
            <a:endParaRPr lang="es-PE" sz="300" dirty="0">
              <a:solidFill>
                <a:srgbClr val="595959"/>
              </a:solidFill>
              <a:latin typeface="Calibri" panose="020F0502020204030204" pitchFamily="34" charset="0"/>
              <a:ea typeface="Calibri" panose="020F0502020204030204" pitchFamily="34" charset="0"/>
              <a:cs typeface="Calibri" panose="020F0502020204030204" pitchFamily="34" charset="0"/>
            </a:endParaRPr>
          </a:p>
          <a:p>
            <a: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t>3. 3000387: Estudiantes de EBR cuentan con materiales educativos necesarios para el logro de los estándares de aprendizajes.</a:t>
            </a:r>
            <a:b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br>
            <a:endParaRPr lang="es-PE" sz="500" dirty="0">
              <a:solidFill>
                <a:srgbClr val="595959"/>
              </a:solidFill>
              <a:latin typeface="Calibri" panose="020F0502020204030204" pitchFamily="34" charset="0"/>
              <a:ea typeface="Calibri" panose="020F0502020204030204" pitchFamily="34" charset="0"/>
              <a:cs typeface="Calibri" panose="020F0502020204030204" pitchFamily="34" charset="0"/>
            </a:endParaRPr>
          </a:p>
          <a:p>
            <a: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t>4. 3000388: Evaluación de los aprendizajes y de la calidad educativa. (UMC)</a:t>
            </a:r>
            <a:b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br>
            <a:endParaRPr lang="es-PE" sz="300" dirty="0">
              <a:solidFill>
                <a:srgbClr val="595959"/>
              </a:solidFill>
              <a:latin typeface="Calibri" panose="020F0502020204030204" pitchFamily="34" charset="0"/>
              <a:ea typeface="Calibri" panose="020F0502020204030204" pitchFamily="34" charset="0"/>
              <a:cs typeface="Calibri" panose="020F0502020204030204" pitchFamily="34" charset="0"/>
            </a:endParaRPr>
          </a:p>
          <a:p>
            <a:r>
              <a:rPr lang="es-PE" sz="750" dirty="0">
                <a:solidFill>
                  <a:srgbClr val="595959"/>
                </a:solidFill>
                <a:latin typeface="Calibri" panose="020F0502020204030204" pitchFamily="34" charset="0"/>
                <a:ea typeface="Calibri" panose="020F0502020204030204" pitchFamily="34" charset="0"/>
                <a:cs typeface="Calibri" panose="020F0502020204030204" pitchFamily="34" charset="0"/>
              </a:rPr>
              <a:t>5. 3000743:Docentes y directores de instituciones educativas públicas con buen desempeño. (DIED)</a:t>
            </a:r>
          </a:p>
        </p:txBody>
      </p:sp>
      <p:sp>
        <p:nvSpPr>
          <p:cNvPr id="58" name="CuadroTexto 57">
            <a:extLst>
              <a:ext uri="{FF2B5EF4-FFF2-40B4-BE49-F238E27FC236}">
                <a16:creationId xmlns:a16="http://schemas.microsoft.com/office/drawing/2014/main" id="{E17805A0-DF5A-4B32-ACEC-365EC0B787EF}"/>
              </a:ext>
            </a:extLst>
          </p:cNvPr>
          <p:cNvSpPr txBox="1"/>
          <p:nvPr/>
        </p:nvSpPr>
        <p:spPr>
          <a:xfrm>
            <a:off x="6610325" y="2470975"/>
            <a:ext cx="848777" cy="207749"/>
          </a:xfrm>
          <a:prstGeom prst="rect">
            <a:avLst/>
          </a:prstGeom>
          <a:noFill/>
        </p:spPr>
        <p:txBody>
          <a:bodyPr wrap="square" rtlCol="0">
            <a:spAutoFit/>
          </a:bodyPr>
          <a:lstStyle/>
          <a:p>
            <a:r>
              <a:rPr lang="es-PE" sz="750" b="1" dirty="0">
                <a:solidFill>
                  <a:srgbClr val="005EA8"/>
                </a:solidFill>
                <a:latin typeface="Calibri"/>
                <a:cs typeface="Calibri"/>
              </a:rPr>
              <a:t>5 Productos</a:t>
            </a:r>
          </a:p>
        </p:txBody>
      </p:sp>
      <p:cxnSp>
        <p:nvCxnSpPr>
          <p:cNvPr id="59" name="Conector recto 58">
            <a:extLst>
              <a:ext uri="{FF2B5EF4-FFF2-40B4-BE49-F238E27FC236}">
                <a16:creationId xmlns:a16="http://schemas.microsoft.com/office/drawing/2014/main" id="{917518D1-5855-43A4-AFFD-EB1C78F6E5C8}"/>
              </a:ext>
            </a:extLst>
          </p:cNvPr>
          <p:cNvCxnSpPr>
            <a:cxnSpLocks/>
          </p:cNvCxnSpPr>
          <p:nvPr/>
        </p:nvCxnSpPr>
        <p:spPr>
          <a:xfrm flipV="1">
            <a:off x="6460186" y="2426541"/>
            <a:ext cx="0" cy="499978"/>
          </a:xfrm>
          <a:prstGeom prst="line">
            <a:avLst/>
          </a:prstGeom>
          <a:ln>
            <a:solidFill>
              <a:srgbClr val="005EA8"/>
            </a:solidFill>
          </a:ln>
        </p:spPr>
        <p:style>
          <a:lnRef idx="1">
            <a:schemeClr val="accent1"/>
          </a:lnRef>
          <a:fillRef idx="0">
            <a:schemeClr val="accent1"/>
          </a:fillRef>
          <a:effectRef idx="0">
            <a:schemeClr val="accent1"/>
          </a:effectRef>
          <a:fontRef idx="minor">
            <a:schemeClr val="tx1"/>
          </a:fontRef>
        </p:style>
      </p:cxnSp>
      <p:cxnSp>
        <p:nvCxnSpPr>
          <p:cNvPr id="60" name="Conector recto 59">
            <a:extLst>
              <a:ext uri="{FF2B5EF4-FFF2-40B4-BE49-F238E27FC236}">
                <a16:creationId xmlns:a16="http://schemas.microsoft.com/office/drawing/2014/main" id="{8D35AB5D-7733-4F58-9896-9D15C22E11B4}"/>
              </a:ext>
            </a:extLst>
          </p:cNvPr>
          <p:cNvCxnSpPr>
            <a:cxnSpLocks/>
          </p:cNvCxnSpPr>
          <p:nvPr/>
        </p:nvCxnSpPr>
        <p:spPr>
          <a:xfrm flipV="1">
            <a:off x="4501815" y="2447969"/>
            <a:ext cx="0" cy="499979"/>
          </a:xfrm>
          <a:prstGeom prst="line">
            <a:avLst/>
          </a:prstGeom>
          <a:ln>
            <a:solidFill>
              <a:srgbClr val="005EA8"/>
            </a:solidFill>
          </a:ln>
        </p:spPr>
        <p:style>
          <a:lnRef idx="1">
            <a:schemeClr val="accent1"/>
          </a:lnRef>
          <a:fillRef idx="0">
            <a:schemeClr val="accent1"/>
          </a:fillRef>
          <a:effectRef idx="0">
            <a:schemeClr val="accent1"/>
          </a:effectRef>
          <a:fontRef idx="minor">
            <a:schemeClr val="tx1"/>
          </a:fontRef>
        </p:style>
      </p:cxnSp>
      <p:cxnSp>
        <p:nvCxnSpPr>
          <p:cNvPr id="61" name="Conector recto 60">
            <a:extLst>
              <a:ext uri="{FF2B5EF4-FFF2-40B4-BE49-F238E27FC236}">
                <a16:creationId xmlns:a16="http://schemas.microsoft.com/office/drawing/2014/main" id="{15C5D198-829F-4155-A33B-495F5186FD7B}"/>
              </a:ext>
            </a:extLst>
          </p:cNvPr>
          <p:cNvCxnSpPr>
            <a:cxnSpLocks/>
          </p:cNvCxnSpPr>
          <p:nvPr/>
        </p:nvCxnSpPr>
        <p:spPr>
          <a:xfrm flipV="1">
            <a:off x="2307728" y="2437386"/>
            <a:ext cx="0" cy="635609"/>
          </a:xfrm>
          <a:prstGeom prst="line">
            <a:avLst/>
          </a:prstGeom>
          <a:ln>
            <a:solidFill>
              <a:srgbClr val="005EA8"/>
            </a:solidFill>
          </a:ln>
        </p:spPr>
        <p:style>
          <a:lnRef idx="1">
            <a:schemeClr val="accent1"/>
          </a:lnRef>
          <a:fillRef idx="0">
            <a:schemeClr val="accent1"/>
          </a:fillRef>
          <a:effectRef idx="0">
            <a:schemeClr val="accent1"/>
          </a:effectRef>
          <a:fontRef idx="minor">
            <a:schemeClr val="tx1"/>
          </a:fontRef>
        </p:style>
      </p:cxnSp>
      <p:cxnSp>
        <p:nvCxnSpPr>
          <p:cNvPr id="62" name="Conector recto 61">
            <a:extLst>
              <a:ext uri="{FF2B5EF4-FFF2-40B4-BE49-F238E27FC236}">
                <a16:creationId xmlns:a16="http://schemas.microsoft.com/office/drawing/2014/main" id="{6B5B42A7-D82A-4AB8-90E3-E83CEC5D5414}"/>
              </a:ext>
            </a:extLst>
          </p:cNvPr>
          <p:cNvCxnSpPr>
            <a:cxnSpLocks/>
          </p:cNvCxnSpPr>
          <p:nvPr/>
        </p:nvCxnSpPr>
        <p:spPr>
          <a:xfrm flipV="1">
            <a:off x="204580" y="2437386"/>
            <a:ext cx="0" cy="406434"/>
          </a:xfrm>
          <a:prstGeom prst="line">
            <a:avLst/>
          </a:prstGeom>
          <a:ln>
            <a:solidFill>
              <a:srgbClr val="005EA8"/>
            </a:solidFill>
          </a:ln>
        </p:spPr>
        <p:style>
          <a:lnRef idx="1">
            <a:schemeClr val="accent1"/>
          </a:lnRef>
          <a:fillRef idx="0">
            <a:schemeClr val="accent1"/>
          </a:fillRef>
          <a:effectRef idx="0">
            <a:schemeClr val="accent1"/>
          </a:effectRef>
          <a:fontRef idx="minor">
            <a:schemeClr val="tx1"/>
          </a:fontRef>
        </p:style>
      </p:cxnSp>
      <p:sp>
        <p:nvSpPr>
          <p:cNvPr id="63" name="Rectángulo 62">
            <a:extLst>
              <a:ext uri="{FF2B5EF4-FFF2-40B4-BE49-F238E27FC236}">
                <a16:creationId xmlns:a16="http://schemas.microsoft.com/office/drawing/2014/main" id="{D9D1B947-03B3-4558-A336-6890F5DE0ADB}"/>
              </a:ext>
            </a:extLst>
          </p:cNvPr>
          <p:cNvSpPr/>
          <p:nvPr/>
        </p:nvSpPr>
        <p:spPr>
          <a:xfrm>
            <a:off x="2364105" y="2698196"/>
            <a:ext cx="2161789" cy="1939084"/>
          </a:xfrm>
          <a:prstGeom prst="rect">
            <a:avLst/>
          </a:prstGeom>
          <a:noFill/>
          <a:ln>
            <a:noFill/>
            <a:prstDash val="sysDash"/>
          </a:ln>
        </p:spPr>
        <p:txBody>
          <a:bodyPr wrap="square" anchor="t">
            <a:noAutofit/>
          </a:bodyPr>
          <a:lstStyle/>
          <a:p>
            <a:r>
              <a:rPr lang="es-PE" sz="730" dirty="0">
                <a:solidFill>
                  <a:schemeClr val="tx1">
                    <a:lumMod val="65000"/>
                    <a:lumOff val="35000"/>
                  </a:schemeClr>
                </a:solidFill>
                <a:latin typeface="Calibri"/>
                <a:cs typeface="Calibri"/>
              </a:rPr>
              <a:t>1. Estudiantes de inicial/ primaria/ secundaria de la EBR reciben horas lectivas al año que promueven aprendizajes significativos.</a:t>
            </a:r>
          </a:p>
          <a:p>
            <a:endParaRPr lang="es-PE" sz="200" dirty="0">
              <a:solidFill>
                <a:schemeClr val="tx1">
                  <a:lumMod val="65000"/>
                  <a:lumOff val="35000"/>
                </a:schemeClr>
              </a:solidFill>
              <a:latin typeface="Calibri"/>
              <a:cs typeface="Calibri"/>
            </a:endParaRPr>
          </a:p>
          <a:p>
            <a:r>
              <a:rPr lang="es-PE" sz="730" dirty="0">
                <a:solidFill>
                  <a:schemeClr val="tx1">
                    <a:lumMod val="65000"/>
                    <a:lumOff val="35000"/>
                  </a:schemeClr>
                </a:solidFill>
                <a:latin typeface="Calibri"/>
                <a:cs typeface="Calibri"/>
              </a:rPr>
              <a:t>2. Estudiantes de inicial/ primaria/ secundaria desarrollan sus aprendizajes en mejores espacios educativos.</a:t>
            </a:r>
          </a:p>
          <a:p>
            <a:endParaRPr lang="es-PE" sz="300" dirty="0">
              <a:solidFill>
                <a:schemeClr val="tx1">
                  <a:lumMod val="65000"/>
                  <a:lumOff val="35000"/>
                </a:schemeClr>
              </a:solidFill>
              <a:latin typeface="Calibri"/>
              <a:cs typeface="Calibri"/>
            </a:endParaRPr>
          </a:p>
          <a:p>
            <a:r>
              <a:rPr lang="es-PE" sz="730" dirty="0">
                <a:solidFill>
                  <a:schemeClr val="tx1">
                    <a:lumMod val="65000"/>
                    <a:lumOff val="35000"/>
                  </a:schemeClr>
                </a:solidFill>
                <a:latin typeface="Calibri"/>
                <a:cs typeface="Calibri"/>
              </a:rPr>
              <a:t>3. Estudiantes de inicial/ primaria/ secundaria acceden oportunamente a material educativo suficiente y pertinente. </a:t>
            </a:r>
          </a:p>
          <a:p>
            <a:endParaRPr lang="es-PE" sz="300" dirty="0">
              <a:solidFill>
                <a:schemeClr val="tx1">
                  <a:lumMod val="65000"/>
                  <a:lumOff val="35000"/>
                </a:schemeClr>
              </a:solidFill>
              <a:latin typeface="Calibri"/>
              <a:cs typeface="Calibri"/>
            </a:endParaRPr>
          </a:p>
          <a:p>
            <a:r>
              <a:rPr lang="es-PE" sz="730" dirty="0">
                <a:solidFill>
                  <a:schemeClr val="tx1">
                    <a:lumMod val="65000"/>
                    <a:lumOff val="35000"/>
                  </a:schemeClr>
                </a:solidFill>
                <a:latin typeface="Calibri"/>
                <a:cs typeface="Calibri"/>
              </a:rPr>
              <a:t>4. Comunidad educativa de inicial/ primaria/ secundaria informada sobre el logro de aprendizaje de sus estudiantes.</a:t>
            </a:r>
          </a:p>
          <a:p>
            <a:endParaRPr lang="es-PE" sz="300" b="1" dirty="0">
              <a:solidFill>
                <a:schemeClr val="tx1">
                  <a:lumMod val="65000"/>
                  <a:lumOff val="35000"/>
                </a:schemeClr>
              </a:solidFill>
              <a:latin typeface="Calibri"/>
              <a:cs typeface="Calibri"/>
            </a:endParaRPr>
          </a:p>
          <a:p>
            <a:r>
              <a:rPr lang="es-PE" sz="730" b="1" dirty="0">
                <a:solidFill>
                  <a:srgbClr val="005EA8"/>
                </a:solidFill>
                <a:latin typeface="Calibri"/>
                <a:cs typeface="Calibri"/>
              </a:rPr>
              <a:t>1 Producto para DES:</a:t>
            </a:r>
          </a:p>
          <a:p>
            <a:endParaRPr lang="es-PE" sz="300" b="1" dirty="0">
              <a:solidFill>
                <a:srgbClr val="005EA8"/>
              </a:solidFill>
              <a:latin typeface="Calibri"/>
              <a:cs typeface="Calibri"/>
            </a:endParaRPr>
          </a:p>
          <a:p>
            <a:r>
              <a:rPr lang="es-PE" sz="730" b="1" dirty="0">
                <a:solidFill>
                  <a:schemeClr val="tx1">
                    <a:lumMod val="65000"/>
                    <a:lumOff val="35000"/>
                  </a:schemeClr>
                </a:solidFill>
                <a:latin typeface="Calibri"/>
                <a:cs typeface="Calibri"/>
              </a:rPr>
              <a:t>5. </a:t>
            </a:r>
            <a:r>
              <a:rPr lang="es-PE" sz="730" dirty="0">
                <a:solidFill>
                  <a:schemeClr val="tx1">
                    <a:lumMod val="65000"/>
                    <a:lumOff val="35000"/>
                  </a:schemeClr>
                </a:solidFill>
                <a:latin typeface="Calibri"/>
                <a:cs typeface="Calibri"/>
              </a:rPr>
              <a:t>Estudiantes de secundaria acceden a alternativas de atención educativa pertinentes en su localidad.</a:t>
            </a:r>
          </a:p>
          <a:p>
            <a:endParaRPr lang="es-PE" sz="730" b="1" dirty="0">
              <a:solidFill>
                <a:schemeClr val="tx1">
                  <a:lumMod val="65000"/>
                  <a:lumOff val="35000"/>
                </a:schemeClr>
              </a:solidFill>
              <a:latin typeface="Calibri"/>
              <a:cs typeface="Calibri"/>
            </a:endParaRPr>
          </a:p>
          <a:p>
            <a:endParaRPr lang="es-PE" sz="730" dirty="0">
              <a:solidFill>
                <a:schemeClr val="tx1">
                  <a:lumMod val="65000"/>
                  <a:lumOff val="35000"/>
                </a:schemeClr>
              </a:solidFill>
              <a:latin typeface="Calibri"/>
              <a:cs typeface="Calibri"/>
            </a:endParaRPr>
          </a:p>
          <a:p>
            <a:endParaRPr lang="es-PE" sz="730" dirty="0">
              <a:solidFill>
                <a:schemeClr val="tx1">
                  <a:lumMod val="65000"/>
                  <a:lumOff val="35000"/>
                </a:schemeClr>
              </a:solidFill>
              <a:latin typeface="Calibri"/>
              <a:cs typeface="Calibri"/>
            </a:endParaRPr>
          </a:p>
          <a:p>
            <a:endParaRPr lang="es-PE" sz="730" dirty="0">
              <a:solidFill>
                <a:schemeClr val="tx1">
                  <a:lumMod val="65000"/>
                  <a:lumOff val="35000"/>
                </a:schemeClr>
              </a:solidFill>
              <a:latin typeface="Calibri"/>
              <a:cs typeface="Calibri"/>
            </a:endParaRPr>
          </a:p>
          <a:p>
            <a:endParaRPr lang="es-PE" sz="730" dirty="0">
              <a:solidFill>
                <a:schemeClr val="tx1">
                  <a:lumMod val="65000"/>
                  <a:lumOff val="35000"/>
                </a:schemeClr>
              </a:solidFill>
              <a:latin typeface="Calibri"/>
              <a:cs typeface="Calibri"/>
            </a:endParaRPr>
          </a:p>
        </p:txBody>
      </p:sp>
      <p:sp>
        <p:nvSpPr>
          <p:cNvPr id="8" name="CuadroTexto 7">
            <a:extLst>
              <a:ext uri="{FF2B5EF4-FFF2-40B4-BE49-F238E27FC236}">
                <a16:creationId xmlns:a16="http://schemas.microsoft.com/office/drawing/2014/main" id="{17FD3F7F-FE81-47C7-B7D6-201AB61CD38C}"/>
              </a:ext>
            </a:extLst>
          </p:cNvPr>
          <p:cNvSpPr txBox="1"/>
          <p:nvPr/>
        </p:nvSpPr>
        <p:spPr>
          <a:xfrm>
            <a:off x="2443858" y="528655"/>
            <a:ext cx="3901978" cy="400110"/>
          </a:xfrm>
          <a:prstGeom prst="rect">
            <a:avLst/>
          </a:prstGeom>
          <a:noFill/>
        </p:spPr>
        <p:txBody>
          <a:bodyPr wrap="square" rtlCol="0">
            <a:spAutoFit/>
          </a:bodyPr>
          <a:lstStyle/>
          <a:p>
            <a:pPr algn="ctr"/>
            <a:r>
              <a:rPr lang="es-PE" sz="2000" b="1" dirty="0">
                <a:solidFill>
                  <a:schemeClr val="accent1">
                    <a:lumMod val="50000"/>
                  </a:schemeClr>
                </a:solidFill>
              </a:rPr>
              <a:t>Evolución del PP 0090</a:t>
            </a:r>
          </a:p>
        </p:txBody>
      </p:sp>
    </p:spTree>
    <p:extLst>
      <p:ext uri="{BB962C8B-B14F-4D97-AF65-F5344CB8AC3E}">
        <p14:creationId xmlns:p14="http://schemas.microsoft.com/office/powerpoint/2010/main" val="57361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sp>
        <p:nvSpPr>
          <p:cNvPr id="5" name="CuadroTexto 4">
            <a:extLst>
              <a:ext uri="{FF2B5EF4-FFF2-40B4-BE49-F238E27FC236}">
                <a16:creationId xmlns:a16="http://schemas.microsoft.com/office/drawing/2014/main" id="{31469ABE-BA94-4CE4-AC2D-AE0F10F97BB5}"/>
              </a:ext>
            </a:extLst>
          </p:cNvPr>
          <p:cNvSpPr txBox="1"/>
          <p:nvPr/>
        </p:nvSpPr>
        <p:spPr>
          <a:xfrm>
            <a:off x="963637" y="528655"/>
            <a:ext cx="7216725" cy="400110"/>
          </a:xfrm>
          <a:prstGeom prst="rect">
            <a:avLst/>
          </a:prstGeom>
          <a:noFill/>
        </p:spPr>
        <p:txBody>
          <a:bodyPr wrap="square" rtlCol="0">
            <a:spAutoFit/>
          </a:bodyPr>
          <a:lstStyle/>
          <a:p>
            <a:pPr algn="ctr"/>
            <a:r>
              <a:rPr lang="es-PE" sz="2000" b="1" kern="1200" dirty="0">
                <a:solidFill>
                  <a:srgbClr val="005EA8"/>
                </a:solidFill>
                <a:latin typeface="Calibri"/>
                <a:ea typeface="+mn-ea"/>
                <a:cs typeface="+mn-cs"/>
              </a:rPr>
              <a:t>Resultados</a:t>
            </a:r>
            <a:r>
              <a:rPr lang="es-PE" sz="2000" b="1" dirty="0">
                <a:solidFill>
                  <a:srgbClr val="C00000"/>
                </a:solidFill>
              </a:rPr>
              <a:t> </a:t>
            </a:r>
            <a:r>
              <a:rPr lang="es-PE" sz="2000" b="1" kern="1200" dirty="0">
                <a:solidFill>
                  <a:srgbClr val="005EA8"/>
                </a:solidFill>
                <a:latin typeface="Calibri"/>
                <a:ea typeface="+mn-ea"/>
                <a:cs typeface="+mn-cs"/>
              </a:rPr>
              <a:t>del PP 0090</a:t>
            </a:r>
          </a:p>
        </p:txBody>
      </p:sp>
      <p:sp>
        <p:nvSpPr>
          <p:cNvPr id="6" name="Rectángulo 5">
            <a:extLst>
              <a:ext uri="{FF2B5EF4-FFF2-40B4-BE49-F238E27FC236}">
                <a16:creationId xmlns:a16="http://schemas.microsoft.com/office/drawing/2014/main" id="{459E20C2-52BE-4B13-8E4C-41315B92D5F5}"/>
              </a:ext>
            </a:extLst>
          </p:cNvPr>
          <p:cNvSpPr/>
          <p:nvPr/>
        </p:nvSpPr>
        <p:spPr>
          <a:xfrm>
            <a:off x="209006" y="912172"/>
            <a:ext cx="1912703" cy="230832"/>
          </a:xfrm>
          <a:prstGeom prst="rect">
            <a:avLst/>
          </a:prstGeom>
        </p:spPr>
        <p:txBody>
          <a:bodyPr wrap="none">
            <a:spAutoFit/>
          </a:bodyPr>
          <a:lstStyle/>
          <a:p>
            <a:pPr>
              <a:buClrTx/>
              <a:buFontTx/>
              <a:buNone/>
            </a:pPr>
            <a:r>
              <a:rPr lang="es-PE" sz="900" b="1" kern="1200" dirty="0">
                <a:solidFill>
                  <a:srgbClr val="005EA8"/>
                </a:solidFill>
                <a:latin typeface="Calibri"/>
                <a:ea typeface="+mn-ea"/>
                <a:cs typeface="+mn-cs"/>
              </a:rPr>
              <a:t>Resultados en 2° grado de primaria:</a:t>
            </a:r>
          </a:p>
        </p:txBody>
      </p:sp>
      <p:graphicFrame>
        <p:nvGraphicFramePr>
          <p:cNvPr id="7" name="Gráfico 6">
            <a:extLst>
              <a:ext uri="{FF2B5EF4-FFF2-40B4-BE49-F238E27FC236}">
                <a16:creationId xmlns:a16="http://schemas.microsoft.com/office/drawing/2014/main" id="{CA86F041-BC83-44B0-81F5-462E517AE1E7}"/>
              </a:ext>
            </a:extLst>
          </p:cNvPr>
          <p:cNvGraphicFramePr>
            <a:graphicFrameLocks/>
          </p:cNvGraphicFramePr>
          <p:nvPr>
            <p:extLst>
              <p:ext uri="{D42A27DB-BD31-4B8C-83A1-F6EECF244321}">
                <p14:modId xmlns:p14="http://schemas.microsoft.com/office/powerpoint/2010/main" val="4095277070"/>
              </p:ext>
            </p:extLst>
          </p:nvPr>
        </p:nvGraphicFramePr>
        <p:xfrm>
          <a:off x="386860" y="1287434"/>
          <a:ext cx="4044462" cy="249261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Gráfico 7">
            <a:extLst>
              <a:ext uri="{FF2B5EF4-FFF2-40B4-BE49-F238E27FC236}">
                <a16:creationId xmlns:a16="http://schemas.microsoft.com/office/drawing/2014/main" id="{A64653A3-57FE-40AF-AE26-F296CCADAA74}"/>
              </a:ext>
            </a:extLst>
          </p:cNvPr>
          <p:cNvGraphicFramePr>
            <a:graphicFrameLocks/>
          </p:cNvGraphicFramePr>
          <p:nvPr>
            <p:extLst>
              <p:ext uri="{D42A27DB-BD31-4B8C-83A1-F6EECF244321}">
                <p14:modId xmlns:p14="http://schemas.microsoft.com/office/powerpoint/2010/main" val="999581665"/>
              </p:ext>
            </p:extLst>
          </p:nvPr>
        </p:nvGraphicFramePr>
        <p:xfrm>
          <a:off x="4698608" y="1287434"/>
          <a:ext cx="4044462" cy="2492619"/>
        </p:xfrm>
        <a:graphic>
          <a:graphicData uri="http://schemas.openxmlformats.org/drawingml/2006/chart">
            <c:chart xmlns:c="http://schemas.openxmlformats.org/drawingml/2006/chart" xmlns:r="http://schemas.openxmlformats.org/officeDocument/2006/relationships" r:id="rId5"/>
          </a:graphicData>
        </a:graphic>
      </p:graphicFrame>
      <p:sp>
        <p:nvSpPr>
          <p:cNvPr id="3" name="CuadroTexto 2">
            <a:extLst>
              <a:ext uri="{FF2B5EF4-FFF2-40B4-BE49-F238E27FC236}">
                <a16:creationId xmlns:a16="http://schemas.microsoft.com/office/drawing/2014/main" id="{8A81A350-0C5C-4C34-9FE1-88A1588675C6}"/>
              </a:ext>
            </a:extLst>
          </p:cNvPr>
          <p:cNvSpPr txBox="1"/>
          <p:nvPr/>
        </p:nvSpPr>
        <p:spPr>
          <a:xfrm>
            <a:off x="484162" y="3900927"/>
            <a:ext cx="8179778" cy="754053"/>
          </a:xfrm>
          <a:prstGeom prst="rect">
            <a:avLst/>
          </a:prstGeom>
          <a:noFill/>
        </p:spPr>
        <p:txBody>
          <a:bodyPr wrap="square" rtlCol="0">
            <a:spAutoFit/>
          </a:bodyPr>
          <a:lstStyle/>
          <a:p>
            <a:pPr marL="171450" indent="-171450">
              <a:buFont typeface="Arial" panose="020B0604020202020204" pitchFamily="34" charset="0"/>
              <a:buChar char="•"/>
            </a:pPr>
            <a:r>
              <a:rPr lang="es-PE" sz="900" dirty="0">
                <a:effectLst/>
                <a:latin typeface="Calibri" panose="020F0502020204030204" pitchFamily="34" charset="0"/>
                <a:ea typeface="Calibri" panose="020F0502020204030204" pitchFamily="34" charset="0"/>
                <a:cs typeface="Times New Roman" panose="02020603050405020304" pitchFamily="18" charset="0"/>
              </a:rPr>
              <a:t>En </a:t>
            </a:r>
            <a:r>
              <a:rPr lang="es-PE" sz="900" b="1" dirty="0">
                <a:effectLst/>
                <a:latin typeface="Calibri" panose="020F0502020204030204" pitchFamily="34" charset="0"/>
                <a:ea typeface="Calibri" panose="020F0502020204030204" pitchFamily="34" charset="0"/>
                <a:cs typeface="Times New Roman" panose="02020603050405020304" pitchFamily="18" charset="0"/>
              </a:rPr>
              <a:t>segundo grado de primaria</a:t>
            </a:r>
            <a:r>
              <a:rPr lang="es-PE" sz="900" dirty="0">
                <a:effectLst/>
                <a:latin typeface="Calibri" panose="020F0502020204030204" pitchFamily="34" charset="0"/>
                <a:ea typeface="Calibri" panose="020F0502020204030204" pitchFamily="34" charset="0"/>
                <a:cs typeface="Times New Roman" panose="02020603050405020304" pitchFamily="18" charset="0"/>
              </a:rPr>
              <a:t>, se observa un crecimiento importante en los niveles de logro entre los años 2009 y 2016. a partir del 2018 los datos evidencian un descenso y el estancamiento en logro de los aprendizajes.</a:t>
            </a:r>
          </a:p>
          <a:p>
            <a:pPr marL="171450" indent="-171450">
              <a:buFont typeface="Arial" panose="020B0604020202020204" pitchFamily="34" charset="0"/>
              <a:buChar char="•"/>
            </a:pPr>
            <a:r>
              <a:rPr lang="es-PE" sz="900" dirty="0">
                <a:effectLst/>
                <a:latin typeface="Calibri" panose="020F0502020204030204" pitchFamily="34" charset="0"/>
                <a:ea typeface="Calibri" panose="020F0502020204030204" pitchFamily="34" charset="0"/>
                <a:cs typeface="Times New Roman" panose="02020603050405020304" pitchFamily="18" charset="0"/>
              </a:rPr>
              <a:t>En los años 2017, 2020</a:t>
            </a:r>
            <a:r>
              <a:rPr lang="es-PE" sz="900" dirty="0">
                <a:latin typeface="Calibri" panose="020F0502020204030204" pitchFamily="34" charset="0"/>
                <a:ea typeface="Calibri" panose="020F0502020204030204" pitchFamily="34" charset="0"/>
                <a:cs typeface="Times New Roman" panose="02020603050405020304" pitchFamily="18" charset="0"/>
              </a:rPr>
              <a:t>, 2021 no se implementaron las evaluaciones nacionales.</a:t>
            </a:r>
          </a:p>
          <a:p>
            <a:pPr marL="171450" indent="-171450">
              <a:buFont typeface="Arial" panose="020B0604020202020204" pitchFamily="34" charset="0"/>
              <a:buChar char="•"/>
            </a:pPr>
            <a:r>
              <a:rPr lang="es-PE" sz="900" dirty="0">
                <a:latin typeface="Calibri" panose="020F0502020204030204" pitchFamily="34" charset="0"/>
                <a:ea typeface="Calibri" panose="020F0502020204030204" pitchFamily="34" charset="0"/>
                <a:cs typeface="Times New Roman" panose="02020603050405020304" pitchFamily="18" charset="0"/>
              </a:rPr>
              <a:t>En</a:t>
            </a:r>
            <a:r>
              <a:rPr lang="es-PE" sz="900" dirty="0">
                <a:effectLst/>
                <a:latin typeface="Calibri" panose="020F0502020204030204" pitchFamily="34" charset="0"/>
                <a:ea typeface="Calibri" panose="020F0502020204030204" pitchFamily="34" charset="0"/>
                <a:cs typeface="Times New Roman" panose="02020603050405020304" pitchFamily="18" charset="0"/>
              </a:rPr>
              <a:t> el 2024 no se evaluó a estudiantes del 2</a:t>
            </a:r>
            <a:r>
              <a:rPr lang="es-PE" sz="900" dirty="0">
                <a:latin typeface="Calibri" panose="020F0502020204030204" pitchFamily="34" charset="0"/>
                <a:ea typeface="Calibri" panose="020F0502020204030204" pitchFamily="34" charset="0"/>
                <a:cs typeface="Times New Roman" panose="02020603050405020304" pitchFamily="18" charset="0"/>
              </a:rPr>
              <a:t>° de primaria</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endParaRPr lang="es-PE" sz="700" dirty="0"/>
          </a:p>
        </p:txBody>
      </p:sp>
    </p:spTree>
    <p:extLst>
      <p:ext uri="{BB962C8B-B14F-4D97-AF65-F5344CB8AC3E}">
        <p14:creationId xmlns:p14="http://schemas.microsoft.com/office/powerpoint/2010/main" val="2485012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sp>
        <p:nvSpPr>
          <p:cNvPr id="5" name="CuadroTexto 4">
            <a:extLst>
              <a:ext uri="{FF2B5EF4-FFF2-40B4-BE49-F238E27FC236}">
                <a16:creationId xmlns:a16="http://schemas.microsoft.com/office/drawing/2014/main" id="{31469ABE-BA94-4CE4-AC2D-AE0F10F97BB5}"/>
              </a:ext>
            </a:extLst>
          </p:cNvPr>
          <p:cNvSpPr txBox="1"/>
          <p:nvPr/>
        </p:nvSpPr>
        <p:spPr>
          <a:xfrm>
            <a:off x="963637" y="528655"/>
            <a:ext cx="7216725" cy="400110"/>
          </a:xfrm>
          <a:prstGeom prst="rect">
            <a:avLst/>
          </a:prstGeom>
          <a:noFill/>
        </p:spPr>
        <p:txBody>
          <a:bodyPr wrap="square" rtlCol="0">
            <a:spAutoFit/>
          </a:bodyPr>
          <a:lstStyle/>
          <a:p>
            <a:pPr algn="ctr"/>
            <a:r>
              <a:rPr lang="es-PE" sz="2000" b="1" kern="1200" dirty="0">
                <a:solidFill>
                  <a:srgbClr val="005EA8"/>
                </a:solidFill>
                <a:latin typeface="Calibri"/>
                <a:ea typeface="+mn-ea"/>
                <a:cs typeface="+mn-cs"/>
              </a:rPr>
              <a:t>Resultados</a:t>
            </a:r>
            <a:r>
              <a:rPr lang="es-PE" sz="2000" b="1" dirty="0">
                <a:solidFill>
                  <a:srgbClr val="C00000"/>
                </a:solidFill>
              </a:rPr>
              <a:t> </a:t>
            </a:r>
            <a:r>
              <a:rPr lang="es-PE" sz="2000" b="1" kern="1200" dirty="0">
                <a:solidFill>
                  <a:srgbClr val="005EA8"/>
                </a:solidFill>
                <a:latin typeface="Calibri"/>
                <a:ea typeface="+mn-ea"/>
                <a:cs typeface="+mn-cs"/>
              </a:rPr>
              <a:t>del PP 0090</a:t>
            </a:r>
          </a:p>
        </p:txBody>
      </p:sp>
      <p:sp>
        <p:nvSpPr>
          <p:cNvPr id="6" name="Rectángulo 5">
            <a:extLst>
              <a:ext uri="{FF2B5EF4-FFF2-40B4-BE49-F238E27FC236}">
                <a16:creationId xmlns:a16="http://schemas.microsoft.com/office/drawing/2014/main" id="{459E20C2-52BE-4B13-8E4C-41315B92D5F5}"/>
              </a:ext>
            </a:extLst>
          </p:cNvPr>
          <p:cNvSpPr/>
          <p:nvPr/>
        </p:nvSpPr>
        <p:spPr>
          <a:xfrm>
            <a:off x="209006" y="912172"/>
            <a:ext cx="1912703" cy="230832"/>
          </a:xfrm>
          <a:prstGeom prst="rect">
            <a:avLst/>
          </a:prstGeom>
        </p:spPr>
        <p:txBody>
          <a:bodyPr wrap="none">
            <a:spAutoFit/>
          </a:bodyPr>
          <a:lstStyle/>
          <a:p>
            <a:pPr>
              <a:buClrTx/>
              <a:buFontTx/>
              <a:buNone/>
            </a:pPr>
            <a:r>
              <a:rPr lang="es-PE" sz="900" b="1" kern="1200" dirty="0">
                <a:solidFill>
                  <a:srgbClr val="005EA8"/>
                </a:solidFill>
                <a:latin typeface="Calibri"/>
                <a:ea typeface="+mn-ea"/>
                <a:cs typeface="+mn-cs"/>
              </a:rPr>
              <a:t>Resultados en 4° grado de primaria:</a:t>
            </a:r>
          </a:p>
        </p:txBody>
      </p:sp>
      <p:graphicFrame>
        <p:nvGraphicFramePr>
          <p:cNvPr id="9" name="Gráfico 8">
            <a:extLst>
              <a:ext uri="{FF2B5EF4-FFF2-40B4-BE49-F238E27FC236}">
                <a16:creationId xmlns:a16="http://schemas.microsoft.com/office/drawing/2014/main" id="{2C3ACF0A-C411-427D-94F0-539E9C777946}"/>
              </a:ext>
            </a:extLst>
          </p:cNvPr>
          <p:cNvGraphicFramePr>
            <a:graphicFrameLocks/>
          </p:cNvGraphicFramePr>
          <p:nvPr>
            <p:extLst>
              <p:ext uri="{D42A27DB-BD31-4B8C-83A1-F6EECF244321}">
                <p14:modId xmlns:p14="http://schemas.microsoft.com/office/powerpoint/2010/main" val="174629975"/>
              </p:ext>
            </p:extLst>
          </p:nvPr>
        </p:nvGraphicFramePr>
        <p:xfrm>
          <a:off x="372799" y="1273245"/>
          <a:ext cx="4079625" cy="248282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Gráfico 9">
            <a:extLst>
              <a:ext uri="{FF2B5EF4-FFF2-40B4-BE49-F238E27FC236}">
                <a16:creationId xmlns:a16="http://schemas.microsoft.com/office/drawing/2014/main" id="{7A650342-A544-4B34-B98C-ECA18EED6394}"/>
              </a:ext>
            </a:extLst>
          </p:cNvPr>
          <p:cNvGraphicFramePr>
            <a:graphicFrameLocks/>
          </p:cNvGraphicFramePr>
          <p:nvPr>
            <p:extLst>
              <p:ext uri="{D42A27DB-BD31-4B8C-83A1-F6EECF244321}">
                <p14:modId xmlns:p14="http://schemas.microsoft.com/office/powerpoint/2010/main" val="172444187"/>
              </p:ext>
            </p:extLst>
          </p:nvPr>
        </p:nvGraphicFramePr>
        <p:xfrm>
          <a:off x="4705650" y="1273245"/>
          <a:ext cx="4065552" cy="2482829"/>
        </p:xfrm>
        <a:graphic>
          <a:graphicData uri="http://schemas.openxmlformats.org/drawingml/2006/chart">
            <c:chart xmlns:c="http://schemas.openxmlformats.org/drawingml/2006/chart" xmlns:r="http://schemas.openxmlformats.org/officeDocument/2006/relationships" r:id="rId5"/>
          </a:graphicData>
        </a:graphic>
      </p:graphicFrame>
      <p:sp>
        <p:nvSpPr>
          <p:cNvPr id="11" name="CuadroTexto 10">
            <a:extLst>
              <a:ext uri="{FF2B5EF4-FFF2-40B4-BE49-F238E27FC236}">
                <a16:creationId xmlns:a16="http://schemas.microsoft.com/office/drawing/2014/main" id="{BDA715A3-7EA6-4B73-9DD1-07D896550AE8}"/>
              </a:ext>
            </a:extLst>
          </p:cNvPr>
          <p:cNvSpPr txBox="1"/>
          <p:nvPr/>
        </p:nvSpPr>
        <p:spPr>
          <a:xfrm>
            <a:off x="484162" y="3900927"/>
            <a:ext cx="8179778" cy="754053"/>
          </a:xfrm>
          <a:prstGeom prst="rect">
            <a:avLst/>
          </a:prstGeom>
          <a:noFill/>
        </p:spPr>
        <p:txBody>
          <a:bodyPr wrap="square" rtlCol="0">
            <a:spAutoFit/>
          </a:bodyPr>
          <a:lstStyle/>
          <a:p>
            <a:pPr marL="171450" indent="-171450">
              <a:buFont typeface="Arial" panose="020B0604020202020204" pitchFamily="34" charset="0"/>
              <a:buChar char="•"/>
            </a:pPr>
            <a:r>
              <a:rPr lang="es-ES" sz="900" dirty="0">
                <a:effectLst/>
                <a:latin typeface="Calibri" panose="020F0502020204030204" pitchFamily="34" charset="0"/>
                <a:ea typeface="Calibri" panose="020F0502020204030204" pitchFamily="34" charset="0"/>
                <a:cs typeface="Times New Roman" panose="02020603050405020304" pitchFamily="18" charset="0"/>
              </a:rPr>
              <a:t>En </a:t>
            </a:r>
            <a:r>
              <a:rPr lang="es-ES" sz="900" b="1" dirty="0">
                <a:effectLst/>
                <a:latin typeface="Calibri" panose="020F0502020204030204" pitchFamily="34" charset="0"/>
                <a:ea typeface="Calibri" panose="020F0502020204030204" pitchFamily="34" charset="0"/>
                <a:cs typeface="Times New Roman" panose="02020603050405020304" pitchFamily="18" charset="0"/>
              </a:rPr>
              <a:t>cuarto grado de primaria</a:t>
            </a:r>
            <a:r>
              <a:rPr lang="es-ES" sz="900" dirty="0">
                <a:effectLst/>
                <a:latin typeface="Calibri" panose="020F0502020204030204" pitchFamily="34" charset="0"/>
                <a:ea typeface="Calibri" panose="020F0502020204030204" pitchFamily="34" charset="0"/>
                <a:cs typeface="Times New Roman" panose="02020603050405020304" pitchFamily="18" charset="0"/>
              </a:rPr>
              <a:t>, los resultados muestran avances moderados, aunque con fluctuaciones en los últimos años</a:t>
            </a:r>
            <a:r>
              <a:rPr lang="es-PE" sz="900" dirty="0">
                <a:effectLst/>
                <a:latin typeface="Calibri" panose="020F0502020204030204" pitchFamily="34" charset="0"/>
                <a:ea typeface="Calibri" panose="020F0502020204030204" pitchFamily="34" charset="0"/>
                <a:cs typeface="Times New Roman" panose="02020603050405020304" pitchFamily="18" charset="0"/>
              </a:rPr>
              <a:t>. Se evidencian recuperación de los aprendizajes después de la pandemia del COVID-19.</a:t>
            </a:r>
          </a:p>
          <a:p>
            <a:pPr marL="171450" indent="-171450">
              <a:buFont typeface="Arial" panose="020B0604020202020204" pitchFamily="34" charset="0"/>
              <a:buChar char="•"/>
            </a:pPr>
            <a:r>
              <a:rPr lang="es-PE" sz="900" dirty="0">
                <a:latin typeface="Calibri" panose="020F0502020204030204" pitchFamily="34" charset="0"/>
                <a:ea typeface="Calibri" panose="020F0502020204030204" pitchFamily="34" charset="0"/>
                <a:cs typeface="Times New Roman" panose="02020603050405020304" pitchFamily="18" charset="0"/>
              </a:rPr>
              <a:t>l</a:t>
            </a:r>
            <a:r>
              <a:rPr lang="es-PE" sz="900" dirty="0">
                <a:effectLst/>
                <a:latin typeface="Calibri" panose="020F0502020204030204" pitchFamily="34" charset="0"/>
                <a:ea typeface="Calibri" panose="020F0502020204030204" pitchFamily="34" charset="0"/>
                <a:cs typeface="Times New Roman" panose="02020603050405020304" pitchFamily="18" charset="0"/>
              </a:rPr>
              <a:t>as evaluaciones a estudiantes del 4° de primaria se inició desde el 2016.</a:t>
            </a:r>
          </a:p>
          <a:p>
            <a:pPr marL="171450" indent="-171450">
              <a:buFont typeface="Arial" panose="020B0604020202020204" pitchFamily="34" charset="0"/>
              <a:buChar char="•"/>
            </a:pPr>
            <a:r>
              <a:rPr lang="es-PE" sz="900" dirty="0">
                <a:effectLst/>
                <a:latin typeface="Calibri" panose="020F0502020204030204" pitchFamily="34" charset="0"/>
                <a:ea typeface="Calibri" panose="020F0502020204030204" pitchFamily="34" charset="0"/>
                <a:cs typeface="Times New Roman" panose="02020603050405020304" pitchFamily="18" charset="0"/>
              </a:rPr>
              <a:t>En los años 2017, 2020</a:t>
            </a:r>
            <a:r>
              <a:rPr lang="es-PE" sz="900" dirty="0">
                <a:latin typeface="Calibri" panose="020F0502020204030204" pitchFamily="34" charset="0"/>
                <a:ea typeface="Calibri" panose="020F0502020204030204" pitchFamily="34" charset="0"/>
                <a:cs typeface="Times New Roman" panose="02020603050405020304" pitchFamily="18" charset="0"/>
              </a:rPr>
              <a:t>, 2021  implementaron las evaluaciones nacionales. </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endParaRPr lang="es-PE" sz="700" dirty="0"/>
          </a:p>
        </p:txBody>
      </p:sp>
    </p:spTree>
    <p:extLst>
      <p:ext uri="{BB962C8B-B14F-4D97-AF65-F5344CB8AC3E}">
        <p14:creationId xmlns:p14="http://schemas.microsoft.com/office/powerpoint/2010/main" val="2055815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sp>
        <p:nvSpPr>
          <p:cNvPr id="5" name="CuadroTexto 4">
            <a:extLst>
              <a:ext uri="{FF2B5EF4-FFF2-40B4-BE49-F238E27FC236}">
                <a16:creationId xmlns:a16="http://schemas.microsoft.com/office/drawing/2014/main" id="{31469ABE-BA94-4CE4-AC2D-AE0F10F97BB5}"/>
              </a:ext>
            </a:extLst>
          </p:cNvPr>
          <p:cNvSpPr txBox="1"/>
          <p:nvPr/>
        </p:nvSpPr>
        <p:spPr>
          <a:xfrm>
            <a:off x="963637" y="521035"/>
            <a:ext cx="7216725" cy="400110"/>
          </a:xfrm>
          <a:prstGeom prst="rect">
            <a:avLst/>
          </a:prstGeom>
          <a:noFill/>
        </p:spPr>
        <p:txBody>
          <a:bodyPr wrap="square" rtlCol="0">
            <a:spAutoFit/>
          </a:bodyPr>
          <a:lstStyle/>
          <a:p>
            <a:pPr algn="ctr"/>
            <a:r>
              <a:rPr lang="es-PE" sz="2000" b="1" kern="1200" dirty="0">
                <a:solidFill>
                  <a:srgbClr val="005EA8"/>
                </a:solidFill>
                <a:latin typeface="Calibri"/>
                <a:ea typeface="+mn-ea"/>
                <a:cs typeface="+mn-cs"/>
              </a:rPr>
              <a:t>Resultados</a:t>
            </a:r>
            <a:r>
              <a:rPr lang="es-PE" sz="2000" b="1" dirty="0">
                <a:solidFill>
                  <a:srgbClr val="C00000"/>
                </a:solidFill>
              </a:rPr>
              <a:t> </a:t>
            </a:r>
            <a:r>
              <a:rPr lang="es-PE" sz="2000" b="1" kern="1200" dirty="0">
                <a:solidFill>
                  <a:srgbClr val="005EA8"/>
                </a:solidFill>
                <a:latin typeface="Calibri"/>
                <a:ea typeface="+mn-ea"/>
                <a:cs typeface="+mn-cs"/>
              </a:rPr>
              <a:t>del PP 0090</a:t>
            </a:r>
          </a:p>
        </p:txBody>
      </p:sp>
      <p:sp>
        <p:nvSpPr>
          <p:cNvPr id="6" name="Rectángulo 5">
            <a:extLst>
              <a:ext uri="{FF2B5EF4-FFF2-40B4-BE49-F238E27FC236}">
                <a16:creationId xmlns:a16="http://schemas.microsoft.com/office/drawing/2014/main" id="{459E20C2-52BE-4B13-8E4C-41315B92D5F5}"/>
              </a:ext>
            </a:extLst>
          </p:cNvPr>
          <p:cNvSpPr/>
          <p:nvPr/>
        </p:nvSpPr>
        <p:spPr>
          <a:xfrm>
            <a:off x="209006" y="912172"/>
            <a:ext cx="2024913" cy="230832"/>
          </a:xfrm>
          <a:prstGeom prst="rect">
            <a:avLst/>
          </a:prstGeom>
        </p:spPr>
        <p:txBody>
          <a:bodyPr wrap="none">
            <a:spAutoFit/>
          </a:bodyPr>
          <a:lstStyle/>
          <a:p>
            <a:pPr>
              <a:buClrTx/>
              <a:buFontTx/>
              <a:buNone/>
            </a:pPr>
            <a:r>
              <a:rPr lang="es-PE" sz="900" b="1" kern="1200" dirty="0">
                <a:solidFill>
                  <a:srgbClr val="005EA8"/>
                </a:solidFill>
                <a:latin typeface="Calibri"/>
                <a:ea typeface="+mn-ea"/>
                <a:cs typeface="+mn-cs"/>
              </a:rPr>
              <a:t>Resultados en 2° grado de secundaria:</a:t>
            </a:r>
          </a:p>
        </p:txBody>
      </p:sp>
      <p:graphicFrame>
        <p:nvGraphicFramePr>
          <p:cNvPr id="11" name="Gráfico 10">
            <a:extLst>
              <a:ext uri="{FF2B5EF4-FFF2-40B4-BE49-F238E27FC236}">
                <a16:creationId xmlns:a16="http://schemas.microsoft.com/office/drawing/2014/main" id="{A778104A-9B16-4E0D-AA94-8B01FC1B3E9F}"/>
              </a:ext>
            </a:extLst>
          </p:cNvPr>
          <p:cNvGraphicFramePr>
            <a:graphicFrameLocks/>
          </p:cNvGraphicFramePr>
          <p:nvPr>
            <p:extLst>
              <p:ext uri="{D42A27DB-BD31-4B8C-83A1-F6EECF244321}">
                <p14:modId xmlns:p14="http://schemas.microsoft.com/office/powerpoint/2010/main" val="937002788"/>
              </p:ext>
            </p:extLst>
          </p:nvPr>
        </p:nvGraphicFramePr>
        <p:xfrm>
          <a:off x="372793" y="1278840"/>
          <a:ext cx="4058529" cy="251547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Gráfico 11">
            <a:extLst>
              <a:ext uri="{FF2B5EF4-FFF2-40B4-BE49-F238E27FC236}">
                <a16:creationId xmlns:a16="http://schemas.microsoft.com/office/drawing/2014/main" id="{5900DBE7-44E9-44C4-B0EE-87E916755A72}"/>
              </a:ext>
            </a:extLst>
          </p:cNvPr>
          <p:cNvGraphicFramePr>
            <a:graphicFrameLocks/>
          </p:cNvGraphicFramePr>
          <p:nvPr>
            <p:extLst>
              <p:ext uri="{D42A27DB-BD31-4B8C-83A1-F6EECF244321}">
                <p14:modId xmlns:p14="http://schemas.microsoft.com/office/powerpoint/2010/main" val="3084626902"/>
              </p:ext>
            </p:extLst>
          </p:nvPr>
        </p:nvGraphicFramePr>
        <p:xfrm>
          <a:off x="4705625" y="1273246"/>
          <a:ext cx="4058529" cy="2515479"/>
        </p:xfrm>
        <a:graphic>
          <a:graphicData uri="http://schemas.openxmlformats.org/drawingml/2006/chart">
            <c:chart xmlns:c="http://schemas.openxmlformats.org/drawingml/2006/chart" xmlns:r="http://schemas.openxmlformats.org/officeDocument/2006/relationships" r:id="rId5"/>
          </a:graphicData>
        </a:graphic>
      </p:graphicFrame>
      <p:sp>
        <p:nvSpPr>
          <p:cNvPr id="9" name="CuadroTexto 8">
            <a:extLst>
              <a:ext uri="{FF2B5EF4-FFF2-40B4-BE49-F238E27FC236}">
                <a16:creationId xmlns:a16="http://schemas.microsoft.com/office/drawing/2014/main" id="{04C6F892-4C08-4243-80CC-05B8790E8470}"/>
              </a:ext>
            </a:extLst>
          </p:cNvPr>
          <p:cNvSpPr txBox="1"/>
          <p:nvPr/>
        </p:nvSpPr>
        <p:spPr>
          <a:xfrm>
            <a:off x="484162" y="3900927"/>
            <a:ext cx="8179778" cy="754053"/>
          </a:xfrm>
          <a:prstGeom prst="rect">
            <a:avLst/>
          </a:prstGeom>
          <a:noFill/>
        </p:spPr>
        <p:txBody>
          <a:bodyPr wrap="square" rtlCol="0">
            <a:spAutoFit/>
          </a:bodyPr>
          <a:lstStyle/>
          <a:p>
            <a:pPr marL="171450" indent="-171450">
              <a:buFont typeface="Arial" panose="020B0604020202020204" pitchFamily="34" charset="0"/>
              <a:buChar char="•"/>
            </a:pPr>
            <a:r>
              <a:rPr lang="es-ES" sz="900" dirty="0">
                <a:effectLst/>
                <a:latin typeface="Calibri" panose="020F0502020204030204" pitchFamily="34" charset="0"/>
                <a:ea typeface="Calibri" panose="020F0502020204030204" pitchFamily="34" charset="0"/>
                <a:cs typeface="Times New Roman" panose="02020603050405020304" pitchFamily="18" charset="0"/>
              </a:rPr>
              <a:t>En segundo grado de secundaria, si bien se registran mejoras respecto a los primeros años de medición, los niveles de logro continúan siendo bajos</a:t>
            </a:r>
            <a:r>
              <a:rPr lang="es-PE" sz="900" dirty="0">
                <a:effectLst/>
                <a:latin typeface="Calibri" panose="020F0502020204030204" pitchFamily="34" charset="0"/>
                <a:ea typeface="Calibri" panose="020F0502020204030204" pitchFamily="34" charset="0"/>
                <a:cs typeface="Times New Roman" panose="02020603050405020304" pitchFamily="18" charset="0"/>
              </a:rPr>
              <a:t>.</a:t>
            </a:r>
          </a:p>
          <a:p>
            <a:pPr marL="171450" indent="-171450">
              <a:buFont typeface="Arial" panose="020B0604020202020204" pitchFamily="34" charset="0"/>
              <a:buChar char="•"/>
            </a:pPr>
            <a:r>
              <a:rPr lang="es-PE" sz="900" dirty="0">
                <a:effectLst/>
                <a:latin typeface="Calibri" panose="020F0502020204030204" pitchFamily="34" charset="0"/>
                <a:ea typeface="Calibri" panose="020F0502020204030204" pitchFamily="34" charset="0"/>
                <a:cs typeface="Times New Roman" panose="02020603050405020304" pitchFamily="18" charset="0"/>
              </a:rPr>
              <a:t>En los años 2017, 2020</a:t>
            </a:r>
            <a:r>
              <a:rPr lang="es-PE" sz="900" dirty="0">
                <a:latin typeface="Calibri" panose="020F0502020204030204" pitchFamily="34" charset="0"/>
                <a:ea typeface="Calibri" panose="020F0502020204030204" pitchFamily="34" charset="0"/>
                <a:cs typeface="Times New Roman" panose="02020603050405020304" pitchFamily="18" charset="0"/>
              </a:rPr>
              <a:t>, 2021  implementaron las evaluaciones nacionales. </a:t>
            </a:r>
          </a:p>
          <a:p>
            <a:pPr marL="171450" indent="-171450">
              <a:buFont typeface="Arial" panose="020B0604020202020204" pitchFamily="34" charset="0"/>
              <a:buChar char="•"/>
            </a:pPr>
            <a:r>
              <a:rPr lang="es-PE" sz="900" dirty="0">
                <a:latin typeface="Calibri" panose="020F0502020204030204" pitchFamily="34" charset="0"/>
                <a:ea typeface="Calibri" panose="020F0502020204030204" pitchFamily="34" charset="0"/>
                <a:cs typeface="Times New Roman" panose="02020603050405020304" pitchFamily="18" charset="0"/>
              </a:rPr>
              <a:t>En el 2024, no se evaluó a estudiantes del 2° de secundaria</a:t>
            </a:r>
          </a:p>
          <a:p>
            <a:pPr marL="171450" indent="-171450">
              <a:buFont typeface="Arial" panose="020B0604020202020204" pitchFamily="34" charset="0"/>
              <a:buChar char="•"/>
            </a:pP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endParaRPr lang="es-PE" sz="700" dirty="0"/>
          </a:p>
        </p:txBody>
      </p:sp>
    </p:spTree>
    <p:extLst>
      <p:ext uri="{BB962C8B-B14F-4D97-AF65-F5344CB8AC3E}">
        <p14:creationId xmlns:p14="http://schemas.microsoft.com/office/powerpoint/2010/main" val="252792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sp>
        <p:nvSpPr>
          <p:cNvPr id="6" name="CuadroTexto 5">
            <a:extLst>
              <a:ext uri="{FF2B5EF4-FFF2-40B4-BE49-F238E27FC236}">
                <a16:creationId xmlns:a16="http://schemas.microsoft.com/office/drawing/2014/main" id="{41FF1E80-0D97-4C88-A2A1-ECB5635AFC93}"/>
              </a:ext>
            </a:extLst>
          </p:cNvPr>
          <p:cNvSpPr txBox="1"/>
          <p:nvPr/>
        </p:nvSpPr>
        <p:spPr>
          <a:xfrm>
            <a:off x="963637" y="514587"/>
            <a:ext cx="7216725" cy="400110"/>
          </a:xfrm>
          <a:prstGeom prst="rect">
            <a:avLst/>
          </a:prstGeom>
          <a:noFill/>
        </p:spPr>
        <p:txBody>
          <a:bodyPr wrap="square" rtlCol="0">
            <a:spAutoFit/>
          </a:bodyPr>
          <a:lstStyle/>
          <a:p>
            <a:pPr algn="ctr"/>
            <a:r>
              <a:rPr lang="es-PE" sz="2000" b="1" kern="1200" dirty="0">
                <a:solidFill>
                  <a:srgbClr val="005EA8"/>
                </a:solidFill>
                <a:latin typeface="Calibri"/>
                <a:ea typeface="+mn-ea"/>
                <a:cs typeface="+mn-cs"/>
              </a:rPr>
              <a:t>Presupuesto del PP 0090</a:t>
            </a:r>
          </a:p>
        </p:txBody>
      </p:sp>
      <p:sp>
        <p:nvSpPr>
          <p:cNvPr id="7" name="Rectángulo: esquinas redondeadas 6">
            <a:extLst>
              <a:ext uri="{FF2B5EF4-FFF2-40B4-BE49-F238E27FC236}">
                <a16:creationId xmlns:a16="http://schemas.microsoft.com/office/drawing/2014/main" id="{DFF90E52-FDC5-4451-97F4-4DCFB116B892}"/>
              </a:ext>
            </a:extLst>
          </p:cNvPr>
          <p:cNvSpPr/>
          <p:nvPr/>
        </p:nvSpPr>
        <p:spPr>
          <a:xfrm>
            <a:off x="5920740" y="885898"/>
            <a:ext cx="2613660" cy="3152702"/>
          </a:xfrm>
          <a:prstGeom prst="roundRect">
            <a:avLst>
              <a:gd name="adj" fmla="val 7078"/>
            </a:avLst>
          </a:prstGeom>
          <a:solidFill>
            <a:sysClr val="window" lastClr="FFFFFF"/>
          </a:solidFill>
          <a:ln w="12700" cap="flat" cmpd="sng" algn="ctr">
            <a:solidFill>
              <a:srgbClr val="E7E6E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 name="Tabla 1">
            <a:extLst>
              <a:ext uri="{FF2B5EF4-FFF2-40B4-BE49-F238E27FC236}">
                <a16:creationId xmlns:a16="http://schemas.microsoft.com/office/drawing/2014/main" id="{4B2FC8FF-3620-4A78-989A-C6304F642608}"/>
              </a:ext>
            </a:extLst>
          </p:cNvPr>
          <p:cNvGraphicFramePr>
            <a:graphicFrameLocks noGrp="1"/>
          </p:cNvGraphicFramePr>
          <p:nvPr>
            <p:extLst>
              <p:ext uri="{D42A27DB-BD31-4B8C-83A1-F6EECF244321}">
                <p14:modId xmlns:p14="http://schemas.microsoft.com/office/powerpoint/2010/main" val="1496888394"/>
              </p:ext>
            </p:extLst>
          </p:nvPr>
        </p:nvGraphicFramePr>
        <p:xfrm>
          <a:off x="6080004" y="1047995"/>
          <a:ext cx="2261304" cy="654560"/>
        </p:xfrm>
        <a:graphic>
          <a:graphicData uri="http://schemas.openxmlformats.org/drawingml/2006/table">
            <a:tbl>
              <a:tblPr/>
              <a:tblGrid>
                <a:gridCol w="1197161">
                  <a:extLst>
                    <a:ext uri="{9D8B030D-6E8A-4147-A177-3AD203B41FA5}">
                      <a16:colId xmlns:a16="http://schemas.microsoft.com/office/drawing/2014/main" val="2216620320"/>
                    </a:ext>
                  </a:extLst>
                </a:gridCol>
                <a:gridCol w="1064143">
                  <a:extLst>
                    <a:ext uri="{9D8B030D-6E8A-4147-A177-3AD203B41FA5}">
                      <a16:colId xmlns:a16="http://schemas.microsoft.com/office/drawing/2014/main" val="3443706029"/>
                    </a:ext>
                  </a:extLst>
                </a:gridCol>
              </a:tblGrid>
              <a:tr h="163640">
                <a:tc>
                  <a:txBody>
                    <a:bodyPr/>
                    <a:lstStyle/>
                    <a:p>
                      <a:pPr algn="ctr" fontAlgn="ctr"/>
                      <a:r>
                        <a:rPr lang="es-PE" sz="800" b="1" i="0" u="none" strike="noStrike">
                          <a:solidFill>
                            <a:srgbClr val="000000"/>
                          </a:solidFill>
                          <a:effectLst/>
                          <a:latin typeface="Calibri" panose="020F0502020204030204" pitchFamily="34" charset="0"/>
                        </a:rPr>
                        <a:t>Nivel de gobierno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s-PE" sz="800" b="1" i="0" u="none" strike="noStrike" dirty="0">
                          <a:solidFill>
                            <a:srgbClr val="000000"/>
                          </a:solidFill>
                          <a:effectLst/>
                          <a:latin typeface="Calibri" panose="020F0502020204030204" pitchFamily="34" charset="0"/>
                        </a:rPr>
                        <a:t>Presupuesto 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706498142"/>
                  </a:ext>
                </a:extLst>
              </a:tr>
              <a:tr h="163640">
                <a:tc>
                  <a:txBody>
                    <a:bodyPr/>
                    <a:lstStyle/>
                    <a:p>
                      <a:pPr algn="l" fontAlgn="ctr"/>
                      <a:r>
                        <a:rPr lang="es-PE" sz="800" b="0" i="0" u="none" strike="noStrike" dirty="0">
                          <a:solidFill>
                            <a:srgbClr val="000000"/>
                          </a:solidFill>
                          <a:effectLst/>
                          <a:latin typeface="Calibri" panose="020F0502020204030204" pitchFamily="34" charset="0"/>
                        </a:rPr>
                        <a:t>Gobierno Nacional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800" b="0" i="0" u="none" strike="noStrike">
                          <a:solidFill>
                            <a:srgbClr val="000000"/>
                          </a:solidFill>
                          <a:effectLst/>
                          <a:latin typeface="Calibri" panose="020F0502020204030204" pitchFamily="34" charset="0"/>
                        </a:rPr>
                        <a:t>4,558,623,772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748720"/>
                  </a:ext>
                </a:extLst>
              </a:tr>
              <a:tr h="163640">
                <a:tc>
                  <a:txBody>
                    <a:bodyPr/>
                    <a:lstStyle/>
                    <a:p>
                      <a:pPr algn="l" fontAlgn="ctr"/>
                      <a:r>
                        <a:rPr lang="es-PE" sz="800" b="0" i="0" u="none" strike="noStrike">
                          <a:solidFill>
                            <a:srgbClr val="000000"/>
                          </a:solidFill>
                          <a:effectLst/>
                          <a:latin typeface="Calibri" panose="020F0502020204030204" pitchFamily="34" charset="0"/>
                        </a:rPr>
                        <a:t>Gobierno Regional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800" b="0" i="0" u="none" strike="noStrike" dirty="0">
                          <a:solidFill>
                            <a:srgbClr val="000000"/>
                          </a:solidFill>
                          <a:effectLst/>
                          <a:latin typeface="Calibri" panose="020F0502020204030204" pitchFamily="34" charset="0"/>
                        </a:rPr>
                        <a:t>21,158,987,694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7261880"/>
                  </a:ext>
                </a:extLst>
              </a:tr>
              <a:tr h="163640">
                <a:tc>
                  <a:txBody>
                    <a:bodyPr/>
                    <a:lstStyle/>
                    <a:p>
                      <a:pPr algn="l" fontAlgn="ctr"/>
                      <a:r>
                        <a:rPr lang="es-PE" sz="800" b="0" i="0" u="none" strike="noStrike" dirty="0">
                          <a:solidFill>
                            <a:srgbClr val="000000"/>
                          </a:solidFill>
                          <a:effectLst/>
                          <a:latin typeface="Calibri" panose="020F0502020204030204" pitchFamily="34" charset="0"/>
                        </a:rPr>
                        <a:t>Total S/</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s-PE" sz="800" b="1" i="0" u="none" strike="noStrike" dirty="0">
                          <a:solidFill>
                            <a:srgbClr val="000000"/>
                          </a:solidFill>
                          <a:effectLst/>
                          <a:latin typeface="Calibri" panose="020F0502020204030204" pitchFamily="34" charset="0"/>
                        </a:rPr>
                        <a:t>25,717,613,492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56463614"/>
                  </a:ext>
                </a:extLst>
              </a:tr>
            </a:tbl>
          </a:graphicData>
        </a:graphic>
      </p:graphicFrame>
      <p:graphicFrame>
        <p:nvGraphicFramePr>
          <p:cNvPr id="9" name="Gráfico 8">
            <a:extLst>
              <a:ext uri="{FF2B5EF4-FFF2-40B4-BE49-F238E27FC236}">
                <a16:creationId xmlns:a16="http://schemas.microsoft.com/office/drawing/2014/main" id="{90A10DC4-A713-45C0-B387-5E49E29D0068}"/>
              </a:ext>
            </a:extLst>
          </p:cNvPr>
          <p:cNvGraphicFramePr>
            <a:graphicFrameLocks/>
          </p:cNvGraphicFramePr>
          <p:nvPr>
            <p:extLst>
              <p:ext uri="{D42A27DB-BD31-4B8C-83A1-F6EECF244321}">
                <p14:modId xmlns:p14="http://schemas.microsoft.com/office/powerpoint/2010/main" val="3002540785"/>
              </p:ext>
            </p:extLst>
          </p:nvPr>
        </p:nvGraphicFramePr>
        <p:xfrm>
          <a:off x="232146" y="906112"/>
          <a:ext cx="4286514" cy="2202847"/>
        </p:xfrm>
        <a:graphic>
          <a:graphicData uri="http://schemas.openxmlformats.org/drawingml/2006/chart">
            <c:chart xmlns:c="http://schemas.openxmlformats.org/drawingml/2006/chart" xmlns:r="http://schemas.openxmlformats.org/officeDocument/2006/relationships" r:id="rId4"/>
          </a:graphicData>
        </a:graphic>
      </p:graphicFrame>
      <p:sp>
        <p:nvSpPr>
          <p:cNvPr id="3" name="CuadroTexto 2">
            <a:extLst>
              <a:ext uri="{FF2B5EF4-FFF2-40B4-BE49-F238E27FC236}">
                <a16:creationId xmlns:a16="http://schemas.microsoft.com/office/drawing/2014/main" id="{F334F945-F987-48F2-A3E5-6D6534A9752A}"/>
              </a:ext>
            </a:extLst>
          </p:cNvPr>
          <p:cNvSpPr txBox="1"/>
          <p:nvPr/>
        </p:nvSpPr>
        <p:spPr>
          <a:xfrm>
            <a:off x="259080" y="3078479"/>
            <a:ext cx="2491740" cy="184666"/>
          </a:xfrm>
          <a:prstGeom prst="rect">
            <a:avLst/>
          </a:prstGeom>
          <a:noFill/>
        </p:spPr>
        <p:txBody>
          <a:bodyPr wrap="square" rtlCol="0">
            <a:spAutoFit/>
          </a:bodyPr>
          <a:lstStyle/>
          <a:p>
            <a:r>
              <a:rPr lang="es-PE" sz="600" dirty="0">
                <a:latin typeface="Calibri" panose="020F0502020204030204" pitchFamily="34" charset="0"/>
                <a:ea typeface="Calibri" panose="020F0502020204030204" pitchFamily="34" charset="0"/>
                <a:cs typeface="Calibri" panose="020F0502020204030204" pitchFamily="34" charset="0"/>
              </a:rPr>
              <a:t>Fuente: Consulta amigable MEF, corte al 21/04/2026</a:t>
            </a:r>
          </a:p>
        </p:txBody>
      </p:sp>
      <p:sp>
        <p:nvSpPr>
          <p:cNvPr id="12" name="CuadroTexto 11">
            <a:extLst>
              <a:ext uri="{FF2B5EF4-FFF2-40B4-BE49-F238E27FC236}">
                <a16:creationId xmlns:a16="http://schemas.microsoft.com/office/drawing/2014/main" id="{38ABFF94-DCB4-496D-8D1C-71BB4944235E}"/>
              </a:ext>
            </a:extLst>
          </p:cNvPr>
          <p:cNvSpPr txBox="1"/>
          <p:nvPr/>
        </p:nvSpPr>
        <p:spPr>
          <a:xfrm>
            <a:off x="5981700" y="3893317"/>
            <a:ext cx="2491740" cy="184666"/>
          </a:xfrm>
          <a:prstGeom prst="rect">
            <a:avLst/>
          </a:prstGeom>
          <a:noFill/>
        </p:spPr>
        <p:txBody>
          <a:bodyPr wrap="square" rtlCol="0">
            <a:spAutoFit/>
          </a:bodyPr>
          <a:lstStyle/>
          <a:p>
            <a:r>
              <a:rPr lang="es-PE" sz="600" dirty="0">
                <a:latin typeface="Calibri" panose="020F0502020204030204" pitchFamily="34" charset="0"/>
                <a:ea typeface="Calibri" panose="020F0502020204030204" pitchFamily="34" charset="0"/>
                <a:cs typeface="Calibri" panose="020F0502020204030204" pitchFamily="34" charset="0"/>
              </a:rPr>
              <a:t>Fuente: Consulta amigable MEF, corte al 21/04/2026</a:t>
            </a:r>
          </a:p>
        </p:txBody>
      </p:sp>
      <p:sp>
        <p:nvSpPr>
          <p:cNvPr id="4" name="CuadroTexto 3">
            <a:extLst>
              <a:ext uri="{FF2B5EF4-FFF2-40B4-BE49-F238E27FC236}">
                <a16:creationId xmlns:a16="http://schemas.microsoft.com/office/drawing/2014/main" id="{ADE64159-45B4-4683-B909-E7C547202989}"/>
              </a:ext>
            </a:extLst>
          </p:cNvPr>
          <p:cNvSpPr txBox="1"/>
          <p:nvPr/>
        </p:nvSpPr>
        <p:spPr>
          <a:xfrm>
            <a:off x="137160" y="3789902"/>
            <a:ext cx="5387340" cy="784830"/>
          </a:xfrm>
          <a:prstGeom prst="rect">
            <a:avLst/>
          </a:prstGeom>
          <a:noFill/>
        </p:spPr>
        <p:txBody>
          <a:bodyPr wrap="square" rtlCol="0">
            <a:spAutoFit/>
          </a:bodyPr>
          <a:lstStyle/>
          <a:p>
            <a:pPr marL="285750" indent="-285750">
              <a:buFont typeface="Arial" panose="020B0604020202020204" pitchFamily="34" charset="0"/>
              <a:buChar char="•"/>
            </a:pPr>
            <a:r>
              <a:rPr lang="es-PE" sz="900" dirty="0">
                <a:effectLst/>
                <a:latin typeface="Calibri" panose="020F0502020204030204" pitchFamily="34" charset="0"/>
                <a:ea typeface="Calibri" panose="020F0502020204030204" pitchFamily="34" charset="0"/>
                <a:cs typeface="Times New Roman" panose="02020603050405020304" pitchFamily="18" charset="0"/>
              </a:rPr>
              <a:t>Crecimiento sostenido del presupuesto del PP 0090, pasando de aproximadamente S/ 11 mil millones en 2015 a más de S/ 25 mil millones en 2026.</a:t>
            </a:r>
          </a:p>
          <a:p>
            <a:pPr marL="285750" indent="-285750">
              <a:buFont typeface="Arial" panose="020B0604020202020204" pitchFamily="34" charset="0"/>
              <a:buChar char="•"/>
            </a:pPr>
            <a:r>
              <a:rPr lang="es-PE" sz="900" dirty="0">
                <a:effectLst/>
                <a:latin typeface="Calibri" panose="020F0502020204030204" pitchFamily="34" charset="0"/>
                <a:ea typeface="Calibri" panose="020F0502020204030204" pitchFamily="34" charset="0"/>
                <a:cs typeface="Times New Roman" panose="02020603050405020304" pitchFamily="18" charset="0"/>
              </a:rPr>
              <a:t>Gestión descentralizada del presupuesto del PP 0090. Mas del 82% del presupuesto se concentra en los gobiernos regionales.</a:t>
            </a:r>
          </a:p>
          <a:p>
            <a:pPr marL="285750" indent="-285750">
              <a:buFont typeface="Arial" panose="020B0604020202020204" pitchFamily="34" charset="0"/>
              <a:buChar char="•"/>
            </a:pPr>
            <a:endParaRPr lang="es-PE" sz="900" dirty="0"/>
          </a:p>
        </p:txBody>
      </p:sp>
      <p:graphicFrame>
        <p:nvGraphicFramePr>
          <p:cNvPr id="13" name="Gráfico 12">
            <a:extLst>
              <a:ext uri="{FF2B5EF4-FFF2-40B4-BE49-F238E27FC236}">
                <a16:creationId xmlns:a16="http://schemas.microsoft.com/office/drawing/2014/main" id="{37A8E9BD-72D2-4FEF-8526-51BEEB3F9FC9}"/>
              </a:ext>
            </a:extLst>
          </p:cNvPr>
          <p:cNvGraphicFramePr>
            <a:graphicFrameLocks/>
          </p:cNvGraphicFramePr>
          <p:nvPr>
            <p:extLst>
              <p:ext uri="{D42A27DB-BD31-4B8C-83A1-F6EECF244321}">
                <p14:modId xmlns:p14="http://schemas.microsoft.com/office/powerpoint/2010/main" val="1046955714"/>
              </p:ext>
            </p:extLst>
          </p:nvPr>
        </p:nvGraphicFramePr>
        <p:xfrm>
          <a:off x="6031974" y="1624819"/>
          <a:ext cx="2357363" cy="216508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20355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graphicFrame>
        <p:nvGraphicFramePr>
          <p:cNvPr id="2" name="Tabla 1">
            <a:extLst>
              <a:ext uri="{FF2B5EF4-FFF2-40B4-BE49-F238E27FC236}">
                <a16:creationId xmlns:a16="http://schemas.microsoft.com/office/drawing/2014/main" id="{4F4FFA9C-595B-4915-80A7-C86AD40D91D3}"/>
              </a:ext>
            </a:extLst>
          </p:cNvPr>
          <p:cNvGraphicFramePr>
            <a:graphicFrameLocks noGrp="1"/>
          </p:cNvGraphicFramePr>
          <p:nvPr>
            <p:extLst>
              <p:ext uri="{D42A27DB-BD31-4B8C-83A1-F6EECF244321}">
                <p14:modId xmlns:p14="http://schemas.microsoft.com/office/powerpoint/2010/main" val="2287359662"/>
              </p:ext>
            </p:extLst>
          </p:nvPr>
        </p:nvGraphicFramePr>
        <p:xfrm>
          <a:off x="4777740" y="1783294"/>
          <a:ext cx="3990784" cy="1375194"/>
        </p:xfrm>
        <a:graphic>
          <a:graphicData uri="http://schemas.openxmlformats.org/drawingml/2006/table">
            <a:tbl>
              <a:tblPr/>
              <a:tblGrid>
                <a:gridCol w="1415743">
                  <a:extLst>
                    <a:ext uri="{9D8B030D-6E8A-4147-A177-3AD203B41FA5}">
                      <a16:colId xmlns:a16="http://schemas.microsoft.com/office/drawing/2014/main" val="3206627365"/>
                    </a:ext>
                  </a:extLst>
                </a:gridCol>
                <a:gridCol w="921928">
                  <a:extLst>
                    <a:ext uri="{9D8B030D-6E8A-4147-A177-3AD203B41FA5}">
                      <a16:colId xmlns:a16="http://schemas.microsoft.com/office/drawing/2014/main" val="3233303512"/>
                    </a:ext>
                  </a:extLst>
                </a:gridCol>
                <a:gridCol w="387846">
                  <a:extLst>
                    <a:ext uri="{9D8B030D-6E8A-4147-A177-3AD203B41FA5}">
                      <a16:colId xmlns:a16="http://schemas.microsoft.com/office/drawing/2014/main" val="1074662876"/>
                    </a:ext>
                  </a:extLst>
                </a:gridCol>
                <a:gridCol w="921928">
                  <a:extLst>
                    <a:ext uri="{9D8B030D-6E8A-4147-A177-3AD203B41FA5}">
                      <a16:colId xmlns:a16="http://schemas.microsoft.com/office/drawing/2014/main" val="2071783793"/>
                    </a:ext>
                  </a:extLst>
                </a:gridCol>
                <a:gridCol w="343339">
                  <a:extLst>
                    <a:ext uri="{9D8B030D-6E8A-4147-A177-3AD203B41FA5}">
                      <a16:colId xmlns:a16="http://schemas.microsoft.com/office/drawing/2014/main" val="69290943"/>
                    </a:ext>
                  </a:extLst>
                </a:gridCol>
              </a:tblGrid>
              <a:tr h="142162">
                <a:tc>
                  <a:txBody>
                    <a:bodyPr/>
                    <a:lstStyle/>
                    <a:p>
                      <a:pPr algn="ctr" fontAlgn="ctr"/>
                      <a:r>
                        <a:rPr lang="es-PE" sz="600" b="1" i="0" u="none" strike="noStrike" dirty="0">
                          <a:solidFill>
                            <a:schemeClr val="tx1"/>
                          </a:solidFill>
                          <a:effectLst/>
                          <a:latin typeface="Calibri" panose="020F0502020204030204" pitchFamily="34" charset="0"/>
                        </a:rPr>
                        <a:t>Año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gridSpan="2">
                  <a:txBody>
                    <a:bodyPr/>
                    <a:lstStyle/>
                    <a:p>
                      <a:pPr algn="ctr" fontAlgn="b"/>
                      <a:r>
                        <a:rPr lang="es-PE" sz="600" b="1" i="0" u="none" strike="noStrike" dirty="0">
                          <a:solidFill>
                            <a:schemeClr val="tx1"/>
                          </a:solidFill>
                          <a:effectLst/>
                          <a:latin typeface="Calibri" panose="020F0502020204030204" pitchFamily="34" charset="0"/>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hMerge="1">
                  <a:txBody>
                    <a:bodyPr/>
                    <a:lstStyle/>
                    <a:p>
                      <a:endParaRPr lang="es-PE"/>
                    </a:p>
                  </a:txBody>
                  <a:tcPr/>
                </a:tc>
                <a:tc gridSpan="2">
                  <a:txBody>
                    <a:bodyPr/>
                    <a:lstStyle/>
                    <a:p>
                      <a:pPr algn="ctr" fontAlgn="b"/>
                      <a:r>
                        <a:rPr lang="es-PE" sz="600" b="1" i="0" u="none" strike="noStrike" dirty="0">
                          <a:solidFill>
                            <a:schemeClr val="tx1"/>
                          </a:solidFill>
                          <a:effectLst/>
                          <a:latin typeface="Calibri" panose="020F0502020204030204" pitchFamily="34" charset="0"/>
                        </a:rPr>
                        <a:t>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hMerge="1">
                  <a:txBody>
                    <a:bodyPr/>
                    <a:lstStyle/>
                    <a:p>
                      <a:endParaRPr lang="es-PE"/>
                    </a:p>
                  </a:txBody>
                  <a:tcPr/>
                </a:tc>
                <a:extLst>
                  <a:ext uri="{0D108BD9-81ED-4DB2-BD59-A6C34878D82A}">
                    <a16:rowId xmlns:a16="http://schemas.microsoft.com/office/drawing/2014/main" val="820403593"/>
                  </a:ext>
                </a:extLst>
              </a:tr>
              <a:tr h="142162">
                <a:tc>
                  <a:txBody>
                    <a:bodyPr/>
                    <a:lstStyle/>
                    <a:p>
                      <a:pPr algn="ctr" fontAlgn="ctr"/>
                      <a:r>
                        <a:rPr lang="es-PE" sz="600" b="1" i="0" u="none" strike="noStrike">
                          <a:solidFill>
                            <a:srgbClr val="000000"/>
                          </a:solidFill>
                          <a:effectLst/>
                          <a:latin typeface="Calibri" panose="020F0502020204030204" pitchFamily="34" charset="0"/>
                        </a:rPr>
                        <a:t>Genérica de gasto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s-PE" sz="600" b="1" i="0" u="none" strike="noStrike">
                          <a:solidFill>
                            <a:srgbClr val="000000"/>
                          </a:solidFill>
                          <a:effectLst/>
                          <a:latin typeface="Calibri" panose="020F0502020204030204" pitchFamily="34" charset="0"/>
                        </a:rPr>
                        <a:t>PIM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s-PE" sz="600" b="1"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s-PE" sz="600" b="1" i="0" u="none" strike="noStrike">
                          <a:solidFill>
                            <a:srgbClr val="000000"/>
                          </a:solidFill>
                          <a:effectLst/>
                          <a:latin typeface="Calibri" panose="020F0502020204030204" pitchFamily="34" charset="0"/>
                        </a:rPr>
                        <a:t>PIM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s-PE" sz="6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827269295"/>
                  </a:ext>
                </a:extLst>
              </a:tr>
              <a:tr h="190030">
                <a:tc>
                  <a:txBody>
                    <a:bodyPr/>
                    <a:lstStyle/>
                    <a:p>
                      <a:pPr algn="l" fontAlgn="ctr"/>
                      <a:r>
                        <a:rPr lang="es-ES" sz="600" b="0" i="0" u="none" strike="noStrike">
                          <a:solidFill>
                            <a:srgbClr val="000000"/>
                          </a:solidFill>
                          <a:effectLst/>
                          <a:latin typeface="Calibri" panose="020F0502020204030204" pitchFamily="34" charset="0"/>
                        </a:rPr>
                        <a:t>2.1 Personal y obligaciones sociales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10,143,233,784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E" sz="600" b="0" i="0" u="none" strike="noStrike">
                          <a:solidFill>
                            <a:srgbClr val="000000"/>
                          </a:solidFill>
                          <a:effectLst/>
                          <a:latin typeface="Calibri" panose="020F0502020204030204" pitchFamily="34" charset="0"/>
                        </a:rPr>
                        <a:t>77.45%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dirty="0">
                          <a:solidFill>
                            <a:srgbClr val="000000"/>
                          </a:solidFill>
                          <a:effectLst/>
                          <a:latin typeface="Calibri" panose="020F0502020204030204" pitchFamily="34" charset="0"/>
                        </a:rPr>
                        <a:t>24,442,559,336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0" i="0" u="none" strike="noStrike" dirty="0">
                          <a:solidFill>
                            <a:srgbClr val="000000"/>
                          </a:solidFill>
                          <a:effectLst/>
                          <a:latin typeface="Calibri" panose="020F0502020204030204" pitchFamily="34" charset="0"/>
                        </a:rPr>
                        <a:t>95.04%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2723802"/>
                  </a:ext>
                </a:extLst>
              </a:tr>
              <a:tr h="142162">
                <a:tc>
                  <a:txBody>
                    <a:bodyPr/>
                    <a:lstStyle/>
                    <a:p>
                      <a:pPr algn="l" fontAlgn="ctr"/>
                      <a:r>
                        <a:rPr lang="es-PE" sz="600" b="0" i="0" u="none" strike="noStrike">
                          <a:solidFill>
                            <a:srgbClr val="000000"/>
                          </a:solidFill>
                          <a:effectLst/>
                          <a:latin typeface="Calibri" panose="020F0502020204030204" pitchFamily="34" charset="0"/>
                        </a:rPr>
                        <a:t>2.2 Pensiones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35,397,231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E" sz="600" b="0" i="0" u="none" strike="noStrike">
                          <a:solidFill>
                            <a:srgbClr val="000000"/>
                          </a:solidFill>
                          <a:effectLst/>
                          <a:latin typeface="Calibri" panose="020F0502020204030204" pitchFamily="34" charset="0"/>
                        </a:rPr>
                        <a:t>0.27%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16,160,751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0" i="0" u="none" strike="noStrike" dirty="0">
                          <a:solidFill>
                            <a:srgbClr val="000000"/>
                          </a:solidFill>
                          <a:effectLst/>
                          <a:latin typeface="Calibri" panose="020F0502020204030204" pitchFamily="34" charset="0"/>
                        </a:rPr>
                        <a:t>0.06%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855251"/>
                  </a:ext>
                </a:extLst>
              </a:tr>
              <a:tr h="142162">
                <a:tc>
                  <a:txBody>
                    <a:bodyPr/>
                    <a:lstStyle/>
                    <a:p>
                      <a:pPr algn="l" fontAlgn="ctr"/>
                      <a:r>
                        <a:rPr lang="es-PE" sz="600" b="0" i="0" u="none" strike="noStrike" dirty="0">
                          <a:solidFill>
                            <a:srgbClr val="000000"/>
                          </a:solidFill>
                          <a:effectLst/>
                          <a:latin typeface="Calibri" panose="020F0502020204030204" pitchFamily="34" charset="0"/>
                        </a:rPr>
                        <a:t>2.3 Bienes y servicios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2,074,689,810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E" sz="600" b="0" i="0" u="none" strike="noStrike">
                          <a:solidFill>
                            <a:srgbClr val="000000"/>
                          </a:solidFill>
                          <a:effectLst/>
                          <a:latin typeface="Calibri" panose="020F0502020204030204" pitchFamily="34" charset="0"/>
                        </a:rPr>
                        <a:t>15.84%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784,631,595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0" i="0" u="none" strike="noStrike" dirty="0">
                          <a:solidFill>
                            <a:srgbClr val="000000"/>
                          </a:solidFill>
                          <a:effectLst/>
                          <a:latin typeface="Calibri" panose="020F0502020204030204" pitchFamily="34" charset="0"/>
                        </a:rPr>
                        <a:t>3.05%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0138347"/>
                  </a:ext>
                </a:extLst>
              </a:tr>
              <a:tr h="142162">
                <a:tc>
                  <a:txBody>
                    <a:bodyPr/>
                    <a:lstStyle/>
                    <a:p>
                      <a:pPr algn="l" fontAlgn="ctr"/>
                      <a:r>
                        <a:rPr lang="es-PE" sz="600" b="0" i="0" u="none" strike="noStrike" dirty="0">
                          <a:solidFill>
                            <a:srgbClr val="000000"/>
                          </a:solidFill>
                          <a:effectLst/>
                          <a:latin typeface="Calibri" panose="020F0502020204030204" pitchFamily="34" charset="0"/>
                        </a:rPr>
                        <a:t>2.4 Donaciones y transferencias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165,560,444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E" sz="600" b="0" i="0" u="none" strike="noStrike">
                          <a:solidFill>
                            <a:srgbClr val="000000"/>
                          </a:solidFill>
                          <a:effectLst/>
                          <a:latin typeface="Calibri" panose="020F0502020204030204" pitchFamily="34" charset="0"/>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169,959,972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0" i="0" u="none" strike="noStrike" dirty="0">
                          <a:solidFill>
                            <a:srgbClr val="000000"/>
                          </a:solidFill>
                          <a:effectLst/>
                          <a:latin typeface="Calibri" panose="020F0502020204030204" pitchFamily="34" charset="0"/>
                        </a:rPr>
                        <a:t>0.66%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2394259"/>
                  </a:ext>
                </a:extLst>
              </a:tr>
              <a:tr h="142162">
                <a:tc>
                  <a:txBody>
                    <a:bodyPr/>
                    <a:lstStyle/>
                    <a:p>
                      <a:pPr algn="l" fontAlgn="ctr"/>
                      <a:r>
                        <a:rPr lang="es-PE" sz="600" b="0" i="0" u="none" strike="noStrike">
                          <a:solidFill>
                            <a:srgbClr val="000000"/>
                          </a:solidFill>
                          <a:effectLst/>
                          <a:latin typeface="Calibri" panose="020F0502020204030204" pitchFamily="34" charset="0"/>
                        </a:rPr>
                        <a:t>2.5 Otros Gastos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378,215,480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E" sz="600" b="0" i="0" u="none" strike="noStrike">
                          <a:solidFill>
                            <a:srgbClr val="000000"/>
                          </a:solidFill>
                          <a:effectLst/>
                          <a:latin typeface="Calibri" panose="020F0502020204030204" pitchFamily="34" charset="0"/>
                        </a:rPr>
                        <a:t>2.89%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301,677,616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0"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7251400"/>
                  </a:ext>
                </a:extLst>
              </a:tr>
              <a:tr h="142162">
                <a:tc>
                  <a:txBody>
                    <a:bodyPr/>
                    <a:lstStyle/>
                    <a:p>
                      <a:pPr algn="l" fontAlgn="ctr"/>
                      <a:r>
                        <a:rPr lang="es-PE" sz="600" b="0" i="0" u="none" strike="noStrike">
                          <a:solidFill>
                            <a:srgbClr val="000000"/>
                          </a:solidFill>
                          <a:effectLst/>
                          <a:latin typeface="Calibri" panose="020F0502020204030204" pitchFamily="34" charset="0"/>
                        </a:rPr>
                        <a:t>2.6 Activos no financieros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299,152,945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E" sz="600" b="0" i="0" u="none" strike="noStrike">
                          <a:solidFill>
                            <a:srgbClr val="000000"/>
                          </a:solidFill>
                          <a:effectLst/>
                          <a:latin typeface="Calibri" panose="020F0502020204030204" pitchFamily="34" charset="0"/>
                        </a:rPr>
                        <a:t>2.28%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E" sz="600" b="0" i="0" u="none" strike="noStrike">
                          <a:solidFill>
                            <a:srgbClr val="000000"/>
                          </a:solidFill>
                          <a:effectLst/>
                          <a:latin typeface="Calibri" panose="020F0502020204030204" pitchFamily="34" charset="0"/>
                        </a:rPr>
                        <a:t>2,622,196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0" i="0" u="none" strike="noStrike" dirty="0">
                          <a:solidFill>
                            <a:srgbClr val="000000"/>
                          </a:solidFill>
                          <a:effectLst/>
                          <a:latin typeface="Calibri" panose="020F0502020204030204" pitchFamily="34" charset="0"/>
                        </a:rPr>
                        <a:t>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3630786"/>
                  </a:ext>
                </a:extLst>
              </a:tr>
              <a:tr h="190030">
                <a:tc>
                  <a:txBody>
                    <a:bodyPr/>
                    <a:lstStyle/>
                    <a:p>
                      <a:pPr algn="ctr" fontAlgn="ctr"/>
                      <a:r>
                        <a:rPr lang="es-PE" sz="600" b="1" i="0" u="none" strike="noStrike" dirty="0">
                          <a:solidFill>
                            <a:srgbClr val="000000"/>
                          </a:solidFill>
                          <a:effectLst/>
                          <a:latin typeface="Calibri" panose="020F0502020204030204" pitchFamily="34" charset="0"/>
                        </a:rPr>
                        <a:t>Total Soles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1" i="0" u="none" strike="noStrike" dirty="0">
                          <a:solidFill>
                            <a:srgbClr val="000000"/>
                          </a:solidFill>
                          <a:effectLst/>
                          <a:latin typeface="Calibri" panose="020F0502020204030204" pitchFamily="34" charset="0"/>
                        </a:rPr>
                        <a:t>S/ 13,096,249,694.00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600" b="1"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E" sz="600" b="1" i="0" u="none" strike="noStrike" dirty="0">
                          <a:solidFill>
                            <a:srgbClr val="000000"/>
                          </a:solidFill>
                          <a:effectLst/>
                          <a:latin typeface="Calibri" panose="020F0502020204030204" pitchFamily="34" charset="0"/>
                        </a:rPr>
                        <a:t>S/ 25,717,611,466.00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PE" sz="6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6495243"/>
                  </a:ext>
                </a:extLst>
              </a:tr>
            </a:tbl>
          </a:graphicData>
        </a:graphic>
      </p:graphicFrame>
      <p:sp>
        <p:nvSpPr>
          <p:cNvPr id="6" name="CuadroTexto 5">
            <a:extLst>
              <a:ext uri="{FF2B5EF4-FFF2-40B4-BE49-F238E27FC236}">
                <a16:creationId xmlns:a16="http://schemas.microsoft.com/office/drawing/2014/main" id="{C6287010-F963-4F22-B2CE-E3322CB52084}"/>
              </a:ext>
            </a:extLst>
          </p:cNvPr>
          <p:cNvSpPr txBox="1"/>
          <p:nvPr/>
        </p:nvSpPr>
        <p:spPr>
          <a:xfrm>
            <a:off x="963637" y="514587"/>
            <a:ext cx="7216725" cy="400110"/>
          </a:xfrm>
          <a:prstGeom prst="rect">
            <a:avLst/>
          </a:prstGeom>
          <a:noFill/>
        </p:spPr>
        <p:txBody>
          <a:bodyPr wrap="square" rtlCol="0">
            <a:spAutoFit/>
          </a:bodyPr>
          <a:lstStyle/>
          <a:p>
            <a:pPr algn="ctr"/>
            <a:r>
              <a:rPr lang="es-PE" sz="2000" b="1" kern="1200" dirty="0">
                <a:solidFill>
                  <a:srgbClr val="005EA8"/>
                </a:solidFill>
                <a:latin typeface="Calibri"/>
                <a:ea typeface="+mn-ea"/>
                <a:cs typeface="+mn-cs"/>
              </a:rPr>
              <a:t>Presupuesto del PP 0090</a:t>
            </a:r>
          </a:p>
        </p:txBody>
      </p:sp>
      <p:graphicFrame>
        <p:nvGraphicFramePr>
          <p:cNvPr id="7" name="Gráfico 6">
            <a:extLst>
              <a:ext uri="{FF2B5EF4-FFF2-40B4-BE49-F238E27FC236}">
                <a16:creationId xmlns:a16="http://schemas.microsoft.com/office/drawing/2014/main" id="{6E994046-F2AA-4ECB-9E1E-A8695E93A0EB}"/>
              </a:ext>
            </a:extLst>
          </p:cNvPr>
          <p:cNvGraphicFramePr>
            <a:graphicFrameLocks/>
          </p:cNvGraphicFramePr>
          <p:nvPr>
            <p:extLst>
              <p:ext uri="{D42A27DB-BD31-4B8C-83A1-F6EECF244321}">
                <p14:modId xmlns:p14="http://schemas.microsoft.com/office/powerpoint/2010/main" val="1006499385"/>
              </p:ext>
            </p:extLst>
          </p:nvPr>
        </p:nvGraphicFramePr>
        <p:xfrm>
          <a:off x="383096" y="1051948"/>
          <a:ext cx="4206240" cy="2321897"/>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ángulo 7">
            <a:extLst>
              <a:ext uri="{FF2B5EF4-FFF2-40B4-BE49-F238E27FC236}">
                <a16:creationId xmlns:a16="http://schemas.microsoft.com/office/drawing/2014/main" id="{18265916-F392-444F-940F-D5DFAB362F84}"/>
              </a:ext>
            </a:extLst>
          </p:cNvPr>
          <p:cNvSpPr/>
          <p:nvPr/>
        </p:nvSpPr>
        <p:spPr>
          <a:xfrm>
            <a:off x="1276057" y="1214586"/>
            <a:ext cx="2767904" cy="307777"/>
          </a:xfrm>
          <a:prstGeom prst="rect">
            <a:avLst/>
          </a:prstGeom>
        </p:spPr>
        <p:txBody>
          <a:bodyPr wrap="square">
            <a:spAutoFit/>
          </a:bodyPr>
          <a:lstStyle/>
          <a:p>
            <a:pPr algn="ctr">
              <a:buClrTx/>
              <a:buFontTx/>
              <a:buNone/>
            </a:pPr>
            <a:r>
              <a:rPr lang="es-PE" sz="700" b="1" kern="1200" dirty="0">
                <a:solidFill>
                  <a:prstClr val="black">
                    <a:lumMod val="65000"/>
                    <a:lumOff val="35000"/>
                  </a:prstClr>
                </a:solidFill>
                <a:latin typeface="Calibri" panose="020F0502020204030204" pitchFamily="34" charset="0"/>
                <a:ea typeface="Calibri" panose="020F0502020204030204" pitchFamily="34" charset="0"/>
                <a:cs typeface="Calibri" panose="020F0502020204030204" pitchFamily="34" charset="0"/>
              </a:rPr>
              <a:t>Composición del presupuesto según Genérica de gasto, años 2016, 2026</a:t>
            </a:r>
          </a:p>
        </p:txBody>
      </p:sp>
      <p:sp>
        <p:nvSpPr>
          <p:cNvPr id="3" name="CuadroTexto 2">
            <a:extLst>
              <a:ext uri="{FF2B5EF4-FFF2-40B4-BE49-F238E27FC236}">
                <a16:creationId xmlns:a16="http://schemas.microsoft.com/office/drawing/2014/main" id="{ABD4F387-D64B-45E6-9AA2-56CB68B92C4D}"/>
              </a:ext>
            </a:extLst>
          </p:cNvPr>
          <p:cNvSpPr txBox="1"/>
          <p:nvPr/>
        </p:nvSpPr>
        <p:spPr>
          <a:xfrm>
            <a:off x="428816" y="3787140"/>
            <a:ext cx="8242744" cy="369332"/>
          </a:xfrm>
          <a:prstGeom prst="rect">
            <a:avLst/>
          </a:prstGeom>
          <a:noFill/>
        </p:spPr>
        <p:txBody>
          <a:bodyPr wrap="square" rtlCol="0">
            <a:spAutoFit/>
          </a:bodyPr>
          <a:lstStyle/>
          <a:p>
            <a:pPr marL="171450" lvl="0" indent="-171450">
              <a:buSzPts val="1000"/>
              <a:buFont typeface="Arial" panose="020B0604020202020204" pitchFamily="34" charset="0"/>
              <a:buChar char="•"/>
              <a:tabLst>
                <a:tab pos="457200" algn="l"/>
              </a:tabLst>
            </a:pPr>
            <a:r>
              <a:rPr lang="es-PE" sz="900" dirty="0">
                <a:latin typeface="Calibri" panose="020F0502020204030204" pitchFamily="34" charset="0"/>
                <a:ea typeface="Calibri" panose="020F0502020204030204" pitchFamily="34" charset="0"/>
                <a:cs typeface="Times New Roman" panose="02020603050405020304" pitchFamily="18" charset="0"/>
              </a:rPr>
              <a:t>Los recursos destinados al pago de personal y obligaciones sociales concentra la mayor parte del presupuesto (77% en 2016 pasando al 95% en el 2026)</a:t>
            </a:r>
          </a:p>
          <a:p>
            <a:pPr marL="171450" indent="-171450">
              <a:buFont typeface="Arial" panose="020B0604020202020204" pitchFamily="34" charset="0"/>
              <a:buChar char="•"/>
            </a:pPr>
            <a:r>
              <a:rPr lang="es-PE" sz="900" dirty="0">
                <a:latin typeface="Calibri" panose="020F0502020204030204" pitchFamily="34" charset="0"/>
                <a:ea typeface="Calibri" panose="020F0502020204030204" pitchFamily="34" charset="0"/>
                <a:cs typeface="Times New Roman" panose="02020603050405020304" pitchFamily="18" charset="0"/>
              </a:rPr>
              <a:t>Los recursos destinados a bienes, servicios representan una proporción significativamente menor (16% en el 2016 al 3% en el 2026).</a:t>
            </a:r>
          </a:p>
        </p:txBody>
      </p:sp>
      <p:sp>
        <p:nvSpPr>
          <p:cNvPr id="14" name="CuadroTexto 13">
            <a:extLst>
              <a:ext uri="{FF2B5EF4-FFF2-40B4-BE49-F238E27FC236}">
                <a16:creationId xmlns:a16="http://schemas.microsoft.com/office/drawing/2014/main" id="{6C90D9A7-870B-4EDC-BC12-BACE77E8E608}"/>
              </a:ext>
            </a:extLst>
          </p:cNvPr>
          <p:cNvSpPr txBox="1"/>
          <p:nvPr/>
        </p:nvSpPr>
        <p:spPr>
          <a:xfrm>
            <a:off x="304800" y="3208019"/>
            <a:ext cx="2491740" cy="184666"/>
          </a:xfrm>
          <a:prstGeom prst="rect">
            <a:avLst/>
          </a:prstGeom>
          <a:noFill/>
        </p:spPr>
        <p:txBody>
          <a:bodyPr wrap="square" rtlCol="0">
            <a:spAutoFit/>
          </a:bodyPr>
          <a:lstStyle/>
          <a:p>
            <a:r>
              <a:rPr lang="es-PE" sz="600" dirty="0">
                <a:latin typeface="Calibri" panose="020F0502020204030204" pitchFamily="34" charset="0"/>
                <a:ea typeface="Calibri" panose="020F0502020204030204" pitchFamily="34" charset="0"/>
                <a:cs typeface="Calibri" panose="020F0502020204030204" pitchFamily="34" charset="0"/>
              </a:rPr>
              <a:t>Fuente: Consulta amigable MEF, corte al 21/04/2026</a:t>
            </a:r>
          </a:p>
        </p:txBody>
      </p:sp>
      <p:sp>
        <p:nvSpPr>
          <p:cNvPr id="15" name="CuadroTexto 14">
            <a:extLst>
              <a:ext uri="{FF2B5EF4-FFF2-40B4-BE49-F238E27FC236}">
                <a16:creationId xmlns:a16="http://schemas.microsoft.com/office/drawing/2014/main" id="{060875BF-4957-4C61-AF88-3C6D8006D52F}"/>
              </a:ext>
            </a:extLst>
          </p:cNvPr>
          <p:cNvSpPr txBox="1"/>
          <p:nvPr/>
        </p:nvSpPr>
        <p:spPr>
          <a:xfrm>
            <a:off x="4667632" y="3158488"/>
            <a:ext cx="2491740" cy="184666"/>
          </a:xfrm>
          <a:prstGeom prst="rect">
            <a:avLst/>
          </a:prstGeom>
          <a:noFill/>
        </p:spPr>
        <p:txBody>
          <a:bodyPr wrap="square" rtlCol="0">
            <a:spAutoFit/>
          </a:bodyPr>
          <a:lstStyle/>
          <a:p>
            <a:r>
              <a:rPr lang="es-PE" sz="600" dirty="0">
                <a:latin typeface="Calibri" panose="020F0502020204030204" pitchFamily="34" charset="0"/>
                <a:ea typeface="Calibri" panose="020F0502020204030204" pitchFamily="34" charset="0"/>
                <a:cs typeface="Calibri" panose="020F0502020204030204" pitchFamily="34" charset="0"/>
              </a:rPr>
              <a:t>Fuente: Consulta amigable MEF, corte al 21/04/2026</a:t>
            </a:r>
          </a:p>
        </p:txBody>
      </p:sp>
    </p:spTree>
    <p:extLst>
      <p:ext uri="{BB962C8B-B14F-4D97-AF65-F5344CB8AC3E}">
        <p14:creationId xmlns:p14="http://schemas.microsoft.com/office/powerpoint/2010/main" val="254341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75"/>
        <p:cNvGrpSpPr/>
        <p:nvPr/>
      </p:nvGrpSpPr>
      <p:grpSpPr>
        <a:xfrm>
          <a:off x="0" y="0"/>
          <a:ext cx="0" cy="0"/>
          <a:chOff x="0" y="0"/>
          <a:chExt cx="0" cy="0"/>
        </a:xfrm>
      </p:grpSpPr>
      <p:sp>
        <p:nvSpPr>
          <p:cNvPr id="76" name="Google Shape;76;p3"/>
          <p:cNvSpPr/>
          <p:nvPr/>
        </p:nvSpPr>
        <p:spPr>
          <a:xfrm>
            <a:off x="0" y="4663475"/>
            <a:ext cx="9144000" cy="479700"/>
          </a:xfrm>
          <a:prstGeom prst="rect">
            <a:avLst/>
          </a:prstGeom>
          <a:solidFill>
            <a:srgbClr val="C000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C00000"/>
              </a:solidFill>
              <a:latin typeface="Arial"/>
              <a:ea typeface="Arial"/>
              <a:cs typeface="Arial"/>
              <a:sym typeface="Arial"/>
            </a:endParaRPr>
          </a:p>
        </p:txBody>
      </p:sp>
      <p:sp>
        <p:nvSpPr>
          <p:cNvPr id="77" name="Google Shape;77;p3"/>
          <p:cNvSpPr/>
          <p:nvPr/>
        </p:nvSpPr>
        <p:spPr>
          <a:xfrm rot="10800000">
            <a:off x="0" y="-150"/>
            <a:ext cx="9144000" cy="514500"/>
          </a:xfrm>
          <a:prstGeom prst="round2SameRect">
            <a:avLst>
              <a:gd name="adj1" fmla="val 16667"/>
              <a:gd name="adj2" fmla="val 0"/>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pic>
        <p:nvPicPr>
          <p:cNvPr id="21" name="Google Shape;91;p1">
            <a:extLst>
              <a:ext uri="{FF2B5EF4-FFF2-40B4-BE49-F238E27FC236}">
                <a16:creationId xmlns:a16="http://schemas.microsoft.com/office/drawing/2014/main" id="{07D9D926-BCFB-4551-AB0D-23115301DE32}"/>
              </a:ext>
            </a:extLst>
          </p:cNvPr>
          <p:cNvPicPr preferRelativeResize="0"/>
          <p:nvPr/>
        </p:nvPicPr>
        <p:blipFill rotWithShape="1">
          <a:blip r:embed="rId3">
            <a:alphaModFix/>
          </a:blip>
          <a:srcRect/>
          <a:stretch/>
        </p:blipFill>
        <p:spPr>
          <a:xfrm>
            <a:off x="209006" y="79888"/>
            <a:ext cx="1515292" cy="356818"/>
          </a:xfrm>
          <a:prstGeom prst="rect">
            <a:avLst/>
          </a:prstGeom>
          <a:noFill/>
          <a:ln>
            <a:noFill/>
          </a:ln>
        </p:spPr>
      </p:pic>
      <p:sp>
        <p:nvSpPr>
          <p:cNvPr id="5" name="CuadroTexto 4">
            <a:extLst>
              <a:ext uri="{FF2B5EF4-FFF2-40B4-BE49-F238E27FC236}">
                <a16:creationId xmlns:a16="http://schemas.microsoft.com/office/drawing/2014/main" id="{76F7B283-ACE2-43A6-9D9B-DFD4CED32F15}"/>
              </a:ext>
            </a:extLst>
          </p:cNvPr>
          <p:cNvSpPr txBox="1"/>
          <p:nvPr/>
        </p:nvSpPr>
        <p:spPr>
          <a:xfrm>
            <a:off x="963637" y="735567"/>
            <a:ext cx="7216725" cy="400110"/>
          </a:xfrm>
          <a:prstGeom prst="rect">
            <a:avLst/>
          </a:prstGeom>
          <a:noFill/>
        </p:spPr>
        <p:txBody>
          <a:bodyPr wrap="square" rtlCol="0">
            <a:spAutoFit/>
          </a:bodyPr>
          <a:lstStyle/>
          <a:p>
            <a:pPr algn="ctr"/>
            <a:r>
              <a:rPr lang="es-PE" sz="2000" b="1" kern="1200" dirty="0">
                <a:solidFill>
                  <a:srgbClr val="005EA8"/>
                </a:solidFill>
                <a:latin typeface="Calibri"/>
                <a:ea typeface="+mn-ea"/>
                <a:cs typeface="+mn-cs"/>
              </a:rPr>
              <a:t>Desafíos del PP 0090</a:t>
            </a:r>
          </a:p>
        </p:txBody>
      </p:sp>
      <p:sp>
        <p:nvSpPr>
          <p:cNvPr id="2" name="CuadroTexto 1">
            <a:extLst>
              <a:ext uri="{FF2B5EF4-FFF2-40B4-BE49-F238E27FC236}">
                <a16:creationId xmlns:a16="http://schemas.microsoft.com/office/drawing/2014/main" id="{C868DEF5-87E3-424F-82B0-EF4E522A763D}"/>
              </a:ext>
            </a:extLst>
          </p:cNvPr>
          <p:cNvSpPr txBox="1"/>
          <p:nvPr/>
        </p:nvSpPr>
        <p:spPr>
          <a:xfrm>
            <a:off x="365760" y="1556511"/>
            <a:ext cx="8412480" cy="3087064"/>
          </a:xfrm>
          <a:prstGeom prst="rect">
            <a:avLst/>
          </a:prstGeom>
          <a:noFill/>
        </p:spPr>
        <p:txBody>
          <a:bodyPr wrap="square" rtlCol="0">
            <a:spAutoFit/>
          </a:bodyPr>
          <a:lstStyle/>
          <a:p>
            <a:pPr marL="342900" lvl="0" indent="-342900" algn="just">
              <a:lnSpc>
                <a:spcPct val="107000"/>
              </a:lnSpc>
              <a:buFont typeface="Symbol" panose="05050102010706020507" pitchFamily="18" charset="2"/>
              <a:buChar char=""/>
            </a:pPr>
            <a:r>
              <a:rPr lang="es-PE" sz="900" b="1" dirty="0">
                <a:effectLst/>
                <a:latin typeface="Calibri" panose="020F0502020204030204" pitchFamily="34" charset="0"/>
                <a:ea typeface="Calibri" panose="020F0502020204030204" pitchFamily="34" charset="0"/>
                <a:cs typeface="Times New Roman" panose="02020603050405020304" pitchFamily="18" charset="0"/>
              </a:rPr>
              <a:t>Sostenibilidad de los aprendizajes</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PE" sz="900" dirty="0">
                <a:effectLst/>
                <a:latin typeface="Calibri" panose="020F0502020204030204" pitchFamily="34" charset="0"/>
                <a:ea typeface="Calibri" panose="020F0502020204030204" pitchFamily="34" charset="0"/>
                <a:cs typeface="Times New Roman" panose="02020603050405020304" pitchFamily="18" charset="0"/>
              </a:rPr>
              <a:t>Consolidar y recuperar los logros en comunicación y matemática, especialmente en primaria y secundaria, evitando retrocesos y reduciendo el estancamiento observado en los últimos años.</a:t>
            </a:r>
          </a:p>
          <a:p>
            <a:pPr marL="342900" lvl="0" indent="-342900" algn="just">
              <a:lnSpc>
                <a:spcPct val="107000"/>
              </a:lnSpc>
              <a:buFont typeface="Symbol" panose="05050102010706020507" pitchFamily="18" charset="2"/>
              <a:buChar char=""/>
            </a:pPr>
            <a:r>
              <a:rPr lang="es-PE" sz="900" b="1" dirty="0">
                <a:effectLst/>
                <a:latin typeface="Calibri" panose="020F0502020204030204" pitchFamily="34" charset="0"/>
                <a:ea typeface="Calibri" panose="020F0502020204030204" pitchFamily="34" charset="0"/>
                <a:cs typeface="Times New Roman" panose="02020603050405020304" pitchFamily="18" charset="0"/>
              </a:rPr>
              <a:t>Mejor calidad y eficiencia del gasto</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PE" sz="900" dirty="0">
                <a:effectLst/>
                <a:latin typeface="Calibri" panose="020F0502020204030204" pitchFamily="34" charset="0"/>
                <a:ea typeface="Calibri" panose="020F0502020204030204" pitchFamily="34" charset="0"/>
                <a:cs typeface="Times New Roman" panose="02020603050405020304" pitchFamily="18" charset="0"/>
              </a:rPr>
              <a:t>Reorientar progresivamente el gasto hacia intervenciones con mayor impacto directo en el estudiante, equilibrando el alto peso del gasto en personal con inversiones en formación docente en servicio, materiales educativos, infraestructura e innovación pedagógica.</a:t>
            </a:r>
          </a:p>
          <a:p>
            <a:pPr marL="342900" lvl="0" indent="-342900" algn="just">
              <a:lnSpc>
                <a:spcPct val="107000"/>
              </a:lnSpc>
              <a:buFont typeface="Symbol" panose="05050102010706020507" pitchFamily="18" charset="2"/>
              <a:buChar char=""/>
            </a:pPr>
            <a:r>
              <a:rPr lang="es-PE" sz="900" b="1" dirty="0">
                <a:effectLst/>
                <a:latin typeface="Calibri" panose="020F0502020204030204" pitchFamily="34" charset="0"/>
                <a:ea typeface="Calibri" panose="020F0502020204030204" pitchFamily="34" charset="0"/>
                <a:cs typeface="Times New Roman" panose="02020603050405020304" pitchFamily="18" charset="0"/>
              </a:rPr>
              <a:t>Fortalecimiento del desempeño docente y directivo</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PE" sz="900" dirty="0">
                <a:effectLst/>
                <a:latin typeface="Calibri" panose="020F0502020204030204" pitchFamily="34" charset="0"/>
                <a:ea typeface="Calibri" panose="020F0502020204030204" pitchFamily="34" charset="0"/>
                <a:cs typeface="Times New Roman" panose="02020603050405020304" pitchFamily="18" charset="0"/>
              </a:rPr>
              <a:t>Articular formación, evaluación y acompañamiento docente y directivo con los resultados de aprendizaje, considerando la diversidad territorial y los distintos contextos educativos.</a:t>
            </a:r>
          </a:p>
          <a:p>
            <a:pPr marL="342900" lvl="0" indent="-342900" algn="just">
              <a:lnSpc>
                <a:spcPct val="107000"/>
              </a:lnSpc>
              <a:buFont typeface="Symbol" panose="05050102010706020507" pitchFamily="18" charset="2"/>
              <a:buChar char=""/>
            </a:pPr>
            <a:r>
              <a:rPr lang="es-PE" sz="900" b="1" dirty="0">
                <a:effectLst/>
                <a:latin typeface="Calibri" panose="020F0502020204030204" pitchFamily="34" charset="0"/>
                <a:ea typeface="Calibri" panose="020F0502020204030204" pitchFamily="34" charset="0"/>
                <a:cs typeface="Times New Roman" panose="02020603050405020304" pitchFamily="18" charset="0"/>
              </a:rPr>
              <a:t>Cierre de brechas territoriales y de equidad</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PE" sz="900" dirty="0">
                <a:effectLst/>
                <a:latin typeface="Calibri" panose="020F0502020204030204" pitchFamily="34" charset="0"/>
                <a:ea typeface="Calibri" panose="020F0502020204030204" pitchFamily="34" charset="0"/>
                <a:cs typeface="Times New Roman" panose="02020603050405020304" pitchFamily="18" charset="0"/>
              </a:rPr>
              <a:t>Focalizar las intervenciones pedagógicas para atender desigualdades regionales, rurales y de vulnerabilidad social, garantizando condiciones mínimas para el aprendizaje.</a:t>
            </a:r>
          </a:p>
          <a:p>
            <a:pPr marL="342900" lvl="0" indent="-342900" algn="just">
              <a:lnSpc>
                <a:spcPct val="107000"/>
              </a:lnSpc>
              <a:buFont typeface="Symbol" panose="05050102010706020507" pitchFamily="18" charset="2"/>
              <a:buChar char=""/>
            </a:pPr>
            <a:r>
              <a:rPr lang="es-PE" sz="900" b="1" dirty="0">
                <a:effectLst/>
                <a:latin typeface="Calibri" panose="020F0502020204030204" pitchFamily="34" charset="0"/>
                <a:ea typeface="Calibri" panose="020F0502020204030204" pitchFamily="34" charset="0"/>
                <a:cs typeface="Times New Roman" panose="02020603050405020304" pitchFamily="18" charset="0"/>
              </a:rPr>
              <a:t>Mejora de la gestión intergubernamental</a:t>
            </a: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PE" sz="900" dirty="0">
                <a:effectLst/>
                <a:latin typeface="Calibri" panose="020F0502020204030204" pitchFamily="34" charset="0"/>
                <a:ea typeface="Calibri" panose="020F0502020204030204" pitchFamily="34" charset="0"/>
                <a:cs typeface="Times New Roman" panose="02020603050405020304" pitchFamily="18" charset="0"/>
              </a:rPr>
              <a:t>Fortalecer la capacidad de planificación, ejecución y seguimiento de los gobiernos regionales, responsables de la mayor parte del presupuesto del PP 0090.</a:t>
            </a:r>
          </a:p>
          <a:p>
            <a:pPr marL="342900" lvl="0" indent="-342900" algn="just">
              <a:buFont typeface="Symbol" panose="05050102010706020507" pitchFamily="18" charset="2"/>
              <a:buChar char=""/>
            </a:pPr>
            <a:r>
              <a:rPr lang="es-PE" sz="900" b="1" dirty="0">
                <a:effectLst/>
                <a:latin typeface="Calibri" panose="020F0502020204030204" pitchFamily="34" charset="0"/>
                <a:ea typeface="Calibri" panose="020F0502020204030204" pitchFamily="34" charset="0"/>
                <a:cs typeface="Times New Roman" panose="02020603050405020304" pitchFamily="18" charset="0"/>
              </a:rPr>
              <a:t>Uso estratégico de la información y la evaluación</a:t>
            </a:r>
            <a:endParaRPr lang="es-PE" sz="900" b="1" dirty="0">
              <a:latin typeface="Calibri" panose="020F0502020204030204" pitchFamily="34" charset="0"/>
              <a:ea typeface="Calibri" panose="020F0502020204030204" pitchFamily="34" charset="0"/>
              <a:cs typeface="Times New Roman" panose="02020603050405020304" pitchFamily="18" charset="0"/>
            </a:endParaRPr>
          </a:p>
          <a:p>
            <a:pPr marL="450850" lvl="0" algn="just">
              <a:lnSpc>
                <a:spcPct val="107000"/>
              </a:lnSpc>
              <a:spcAft>
                <a:spcPts val="800"/>
              </a:spcAft>
            </a:pPr>
            <a:r>
              <a:rPr lang="es-PE" sz="900" dirty="0">
                <a:latin typeface="Calibri" panose="020F0502020204030204" pitchFamily="34" charset="0"/>
                <a:ea typeface="Calibri" panose="020F0502020204030204" pitchFamily="34" charset="0"/>
                <a:cs typeface="Times New Roman" panose="02020603050405020304" pitchFamily="18" charset="0"/>
              </a:rPr>
              <a:t> </a:t>
            </a:r>
            <a:r>
              <a:rPr lang="es-PE" sz="900" dirty="0">
                <a:effectLst/>
                <a:latin typeface="Calibri" panose="020F0502020204030204" pitchFamily="34" charset="0"/>
                <a:ea typeface="Calibri" panose="020F0502020204030204" pitchFamily="34" charset="0"/>
                <a:cs typeface="Times New Roman" panose="02020603050405020304" pitchFamily="18" charset="0"/>
              </a:rPr>
              <a:t>Aprovechar sistemáticamente los resultados de las evaluaciones de aprendizaje y calidad educativa para la toma de decisiones y el rediseño de intervenciones.</a:t>
            </a:r>
          </a:p>
          <a:p>
            <a:pPr marL="342900" lvl="0" indent="-342900" algn="just">
              <a:buFont typeface="Symbol" panose="05050102010706020507" pitchFamily="18" charset="2"/>
              <a:buChar char=""/>
            </a:pPr>
            <a:r>
              <a:rPr lang="es-ES" sz="900" b="1" dirty="0">
                <a:effectLst/>
                <a:latin typeface="Calibri" panose="020F0502020204030204" pitchFamily="34" charset="0"/>
                <a:ea typeface="Calibri" panose="020F0502020204030204" pitchFamily="34" charset="0"/>
                <a:cs typeface="Times New Roman" panose="02020603050405020304" pitchFamily="18" charset="0"/>
              </a:rPr>
              <a:t>Rediseño del Programa Presupuestal </a:t>
            </a:r>
            <a:endParaRPr lang="es-PE" sz="900" b="1" dirty="0">
              <a:latin typeface="Calibri" panose="020F0502020204030204" pitchFamily="34" charset="0"/>
              <a:ea typeface="Calibri" panose="020F0502020204030204" pitchFamily="34" charset="0"/>
              <a:cs typeface="Times New Roman" panose="02020603050405020304" pitchFamily="18" charset="0"/>
            </a:endParaRPr>
          </a:p>
          <a:p>
            <a:pPr marL="450850" lvl="0" algn="just">
              <a:lnSpc>
                <a:spcPct val="107000"/>
              </a:lnSpc>
              <a:spcAft>
                <a:spcPts val="800"/>
              </a:spcAft>
            </a:pPr>
            <a:r>
              <a:rPr lang="es-ES" sz="900" dirty="0">
                <a:effectLst/>
                <a:latin typeface="Calibri" panose="020F0502020204030204" pitchFamily="34" charset="0"/>
                <a:ea typeface="Calibri" panose="020F0502020204030204" pitchFamily="34" charset="0"/>
                <a:cs typeface="Times New Roman" panose="02020603050405020304" pitchFamily="18" charset="0"/>
              </a:rPr>
              <a:t>Existe la necesidad de iniciar un proceso de rediseño del programa presupuestal en coordinación con el MEF</a:t>
            </a:r>
            <a:r>
              <a:rPr lang="es-PE" sz="900" dirty="0">
                <a:effectLst/>
                <a:latin typeface="Calibri" panose="020F0502020204030204" pitchFamily="34" charset="0"/>
                <a:ea typeface="Calibri" panose="020F0502020204030204" pitchFamily="34" charset="0"/>
                <a:cs typeface="Times New Roman" panose="02020603050405020304" pitchFamily="18" charset="0"/>
              </a:rPr>
              <a:t>.</a:t>
            </a:r>
          </a:p>
          <a:p>
            <a:pPr marL="450850" lvl="0" algn="just">
              <a:lnSpc>
                <a:spcPct val="107000"/>
              </a:lnSpc>
              <a:spcAft>
                <a:spcPts val="800"/>
              </a:spcAft>
            </a:pPr>
            <a:endParaRPr lang="es-PE" sz="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692103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1713</TotalTime>
  <Words>1403</Words>
  <Application>Microsoft Office PowerPoint</Application>
  <PresentationFormat>Presentación en pantalla (16:9)</PresentationFormat>
  <Paragraphs>175</Paragraphs>
  <Slides>10</Slides>
  <Notes>10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Century Gothic</vt:lpstr>
      <vt:lpstr>Calibri</vt:lpstr>
      <vt:lpstr>Symbol</vt:lpstr>
      <vt:lpstr>Arial</vt:lpstr>
      <vt:lpstr>Arial Nova Cond</vt:lpstr>
      <vt:lpstr>Poppins</vt:lpstr>
      <vt:lpstr>Simple Light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Mesa de Concertación para la Lucha contra la Pobreza</dc:creator>
  <cp:lastModifiedBy>Mesa de Concertación para la Lucha contra la Pobreza</cp:lastModifiedBy>
  <cp:revision>78</cp:revision>
  <dcterms:modified xsi:type="dcterms:W3CDTF">2026-04-23T19:52:25Z</dcterms:modified>
</cp:coreProperties>
</file>